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embeddedFontLst>
    <p:embeddedFont>
      <p:font typeface="Inter SemiBold"/>
      <p:regular r:id="rId21"/>
      <p:bold r:id="rId22"/>
      <p:italic r:id="rId23"/>
      <p:boldItalic r:id="rId24"/>
    </p:embeddedFont>
    <p:embeddedFont>
      <p:font typeface="Inter"/>
      <p:regular r:id="rId25"/>
      <p:bold r:id="rId26"/>
      <p:italic r:id="rId27"/>
      <p:boldItalic r:id="rId28"/>
    </p:embeddedFont>
    <p:embeddedFont>
      <p:font typeface="JetBrains Mono"/>
      <p:regular r:id="rId29"/>
      <p:bold r:id="rId30"/>
      <p:italic r:id="rId31"/>
      <p:boldItalic r:id="rId32"/>
    </p:embeddedFont>
    <p:embeddedFont>
      <p:font typeface="Space Grotesk"/>
      <p:regular r:id="rId33"/>
      <p:bold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InterSemiBold-bold.fntdata"/><Relationship Id="rId21" Type="http://schemas.openxmlformats.org/officeDocument/2006/relationships/font" Target="fonts/InterSemiBold-regular.fntdata"/><Relationship Id="rId24" Type="http://schemas.openxmlformats.org/officeDocument/2006/relationships/font" Target="fonts/InterSemiBold-boldItalic.fntdata"/><Relationship Id="rId23" Type="http://schemas.openxmlformats.org/officeDocument/2006/relationships/font" Target="fonts/InterSemiBold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Inter-bold.fntdata"/><Relationship Id="rId25" Type="http://schemas.openxmlformats.org/officeDocument/2006/relationships/font" Target="fonts/Inter-regular.fntdata"/><Relationship Id="rId28" Type="http://schemas.openxmlformats.org/officeDocument/2006/relationships/font" Target="fonts/Inter-boldItalic.fntdata"/><Relationship Id="rId27" Type="http://schemas.openxmlformats.org/officeDocument/2006/relationships/font" Target="fonts/Inter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JetBrainsMono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JetBrainsMono-italic.fntdata"/><Relationship Id="rId30" Type="http://schemas.openxmlformats.org/officeDocument/2006/relationships/font" Target="fonts/JetBrainsMono-bold.fntdata"/><Relationship Id="rId11" Type="http://schemas.openxmlformats.org/officeDocument/2006/relationships/slide" Target="slides/slide7.xml"/><Relationship Id="rId33" Type="http://schemas.openxmlformats.org/officeDocument/2006/relationships/font" Target="fonts/SpaceGrotesk-regular.fntdata"/><Relationship Id="rId10" Type="http://schemas.openxmlformats.org/officeDocument/2006/relationships/slide" Target="slides/slide6.xml"/><Relationship Id="rId32" Type="http://schemas.openxmlformats.org/officeDocument/2006/relationships/font" Target="fonts/JetBrainsMono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34" Type="http://schemas.openxmlformats.org/officeDocument/2006/relationships/font" Target="fonts/SpaceGrotesk-bold.fntdata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" name="Google Shape;62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1" name="Google Shape;111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0" name="Google Shape;230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3" name="Google Shape;293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b="0"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3" name="Google Shape;343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Visual: formulário limitado no navegador à esquerda e requisição adulterada à direita. O contraste mostra que restrições HTML e JavaScript não formam uma barreira de segurança.</a:t>
            </a:r>
            <a:endParaRPr b="0"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Fonte: roteiro fornecido pelo usuário.</a:t>
            </a:r>
            <a:endParaRPr b="0"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8" name="Google Shape;398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Visual: cadeia de montagem de um comando no backend. O valor legítimo aparece em branco; a entrada manipulada em coral; o efeito inesperado em âmbar.</a:t>
            </a:r>
            <a:endParaRPr b="0"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Fonte: roteiro fornecido pelo usuário e Web Security 3: Injection.</a:t>
            </a:r>
            <a:endParaRPr b="0"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8" name="Google Shape;448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Visual: dois trilhos paralelos com três etapas cada. O trilho superior mostra Command Injection e o inferior mostra SSRF. Ambos terminam em uma operação não planejada.</a:t>
            </a:r>
            <a:endParaRPr b="0"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Fonte: roteiro fornecido pelo usuário.</a:t>
            </a:r>
            <a:endParaRPr b="0"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9" name="Google Shape;449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5" name="Google Shape;495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Visual: reprodução estilizada do Network Monitor. Uma requisição fica selecionada à esquerda e os detalhes HTTP aparecem à direita. Cinco marcadores identificam método, endpoint, sessão, entrada e resposta.</a:t>
            </a:r>
            <a:endParaRPr b="0"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Fonte: roteiro fornecido pelo usuário.</a:t>
            </a:r>
            <a:endParaRPr b="0"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6" name="Google Shape;496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44" name="Google Shape;544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Visual: sequência em cinco etapas na parte superior. Na parte inferior, duas requisições lado a lado destacam que apenas o valor de stockApi mudou.</a:t>
            </a:r>
            <a:endParaRPr b="0"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Fonte: roteiro fornecido pelo usuário.</a:t>
            </a:r>
            <a:endParaRPr b="0"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10" name="Google Shape;610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Visual: dois painéis conectados. O primeiro mostra a função didática do DevTools; o segundo introduz o Burp Suite como evolução operacional, sem detalhar a ferramenta.</a:t>
            </a:r>
            <a:endParaRPr b="0"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Fonte: roteiro fornecido pelo usuário.</a:t>
            </a:r>
            <a:endParaRPr b="0"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52" name="Google Shape;652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Visual: definição curta em um cartão superior e fluxo de ataque abaixo. A aplicação vulnerável ocupa o centro e distribui requisições para quatro destinos não pretendidos.</a:t>
            </a:r>
            <a:endParaRPr b="0"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Fonte: roteiro fornecido pelo usuário e PortSwigger Web Security Academy.</a:t>
            </a:r>
            <a:endParaRPr b="0"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1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03" name="Google Shape;703;p1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Visual: três zonas de rede. O usuário fica na Internet, a aplicação atravessa a fronteira e alcança serviços internos e metadados. A cor coral marca a rota reaproveitada pelo SSRF.</a:t>
            </a:r>
            <a:endParaRPr b="0"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Fonte: roteiro fornecido pelo usuário.</a:t>
            </a:r>
            <a:endParaRPr b="0"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1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1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58" name="Google Shape;758;p1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Visual: comparação em dois cartões. No SSRF básico, o conteúdo interno volta à aplicação. No blind SSRF, a resposta desaparece e a confirmação ocorre por callback externo ou sinais indiretos.</a:t>
            </a:r>
            <a:endParaRPr b="0"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Fonte: roteiro fornecido pelo usuário e PortSwigger Web Security Academy.</a:t>
            </a:r>
            <a:endParaRPr b="0"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Google Shape;759;p1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1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08" name="Google Shape;808;p1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Visual: três colunas simétricas. A primeira reúne sinais de uma possível superfície SSRF, a segunda mostra impactos e a terceira apresenta controles em camadas.</a:t>
            </a:r>
            <a:endParaRPr b="0"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Fonte: roteiro fornecido pelo usuário e OWASP SSRF Prevention Cheat Sheet.</a:t>
            </a:r>
            <a:endParaRPr b="0"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9" name="Google Shape;809;p1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h2e1e3ced436723ec_1_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82" name="Google Shape;882;h2e1e3ced436723ec_1_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Visual: três colunas simétricas. A primeira reúne sinais de uma possível superfície SSRF, a segunda mostra impactos e a terceira apresenta controles em camadas.</a:t>
            </a:r>
            <a:endParaRPr b="0" sz="20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-US" sz="1200"/>
              <a:t>Fonte: roteiro fornecido pelo usuário e OWASP SSRF Prevention Cheat Sheet.</a:t>
            </a:r>
            <a:endParaRPr b="0"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3" name="Google Shape;883;h2e1e3ced436723ec_1_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x">
  <p:cSld name="TITLE_AND_BODY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Slide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" type="twoObj">
  <p:cSld name="TWO_OBJECT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entered Text" type="objOnly">
  <p:cSld name="OBJECT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idx="1"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and Content" type="twoObjAndObj">
  <p:cSld name="TWO_OBJECTS_AND_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8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8"/>
          <p:cNvSpPr txBox="1"/>
          <p:nvPr>
            <p:ph idx="2"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8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Content and 2 Content" type="objAndTwoObj">
  <p:cSld name="OBJECT_AND_TWO_OBJECT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9"/>
          <p:cNvSpPr txBox="1"/>
          <p:nvPr>
            <p:ph idx="1"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9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3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2 Content over Content" type="twoObjOverTx">
  <p:cSld name="TWO_OBJECTS_OVER_TEX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0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0"/>
          <p:cNvSpPr txBox="1"/>
          <p:nvPr>
            <p:ph idx="3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Content over Content" type="objOverTx">
  <p:cSld name="OBJECT_OVER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"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1"/>
          <p:cNvSpPr txBox="1"/>
          <p:nvPr>
            <p:ph idx="2"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4 Content" type="fourObj">
  <p:cSld name="FOUR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"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2"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3"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4"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6 Content">
  <p:cSld name="Title, 6 Conten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2"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3"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4"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5"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3"/>
          <p:cNvSpPr txBox="1"/>
          <p:nvPr>
            <p:ph idx="6"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019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Google Shape;65;p14"/>
          <p:cNvCxnSpPr/>
          <p:nvPr/>
        </p:nvCxnSpPr>
        <p:spPr>
          <a:xfrm>
            <a:off x="841248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" name="Google Shape;66;p14"/>
          <p:cNvCxnSpPr/>
          <p:nvPr/>
        </p:nvCxnSpPr>
        <p:spPr>
          <a:xfrm>
            <a:off x="885132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" name="Google Shape;67;p14"/>
          <p:cNvCxnSpPr/>
          <p:nvPr/>
        </p:nvCxnSpPr>
        <p:spPr>
          <a:xfrm>
            <a:off x="929016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8" name="Google Shape;68;p14"/>
          <p:cNvCxnSpPr/>
          <p:nvPr/>
        </p:nvCxnSpPr>
        <p:spPr>
          <a:xfrm>
            <a:off x="972900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" name="Google Shape;69;p14"/>
          <p:cNvCxnSpPr/>
          <p:nvPr/>
        </p:nvCxnSpPr>
        <p:spPr>
          <a:xfrm>
            <a:off x="1016784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" name="Google Shape;70;p14"/>
          <p:cNvCxnSpPr/>
          <p:nvPr/>
        </p:nvCxnSpPr>
        <p:spPr>
          <a:xfrm>
            <a:off x="1060704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1" name="Google Shape;71;p14"/>
          <p:cNvCxnSpPr/>
          <p:nvPr/>
        </p:nvCxnSpPr>
        <p:spPr>
          <a:xfrm>
            <a:off x="1104588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2" name="Google Shape;72;p14"/>
          <p:cNvCxnSpPr/>
          <p:nvPr/>
        </p:nvCxnSpPr>
        <p:spPr>
          <a:xfrm>
            <a:off x="1148472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3" name="Google Shape;73;p14"/>
          <p:cNvCxnSpPr/>
          <p:nvPr/>
        </p:nvCxnSpPr>
        <p:spPr>
          <a:xfrm>
            <a:off x="1192356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4" name="Google Shape;74;p14"/>
          <p:cNvCxnSpPr/>
          <p:nvPr/>
        </p:nvCxnSpPr>
        <p:spPr>
          <a:xfrm>
            <a:off x="8412480" y="22860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5" name="Google Shape;75;p14"/>
          <p:cNvCxnSpPr/>
          <p:nvPr/>
        </p:nvCxnSpPr>
        <p:spPr>
          <a:xfrm>
            <a:off x="8412480" y="66744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6" name="Google Shape;76;p14"/>
          <p:cNvCxnSpPr/>
          <p:nvPr/>
        </p:nvCxnSpPr>
        <p:spPr>
          <a:xfrm>
            <a:off x="8412480" y="110628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7" name="Google Shape;77;p14"/>
          <p:cNvCxnSpPr/>
          <p:nvPr/>
        </p:nvCxnSpPr>
        <p:spPr>
          <a:xfrm>
            <a:off x="8412480" y="154512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8" name="Google Shape;78;p14"/>
          <p:cNvCxnSpPr/>
          <p:nvPr/>
        </p:nvCxnSpPr>
        <p:spPr>
          <a:xfrm>
            <a:off x="8412480" y="198396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9" name="Google Shape;79;p14"/>
          <p:cNvCxnSpPr/>
          <p:nvPr/>
        </p:nvCxnSpPr>
        <p:spPr>
          <a:xfrm>
            <a:off x="8412480" y="242316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0" name="Google Shape;80;p14"/>
          <p:cNvCxnSpPr/>
          <p:nvPr/>
        </p:nvCxnSpPr>
        <p:spPr>
          <a:xfrm>
            <a:off x="8412480" y="286200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1" name="Google Shape;81;p14"/>
          <p:cNvCxnSpPr/>
          <p:nvPr/>
        </p:nvCxnSpPr>
        <p:spPr>
          <a:xfrm>
            <a:off x="8412480" y="330084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2" name="Google Shape;82;p14"/>
          <p:cNvCxnSpPr/>
          <p:nvPr/>
        </p:nvCxnSpPr>
        <p:spPr>
          <a:xfrm>
            <a:off x="8412480" y="373968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3" name="Google Shape;83;p14"/>
          <p:cNvCxnSpPr/>
          <p:nvPr/>
        </p:nvCxnSpPr>
        <p:spPr>
          <a:xfrm>
            <a:off x="8412480" y="417852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4" name="Google Shape;84;p14"/>
          <p:cNvCxnSpPr/>
          <p:nvPr/>
        </p:nvCxnSpPr>
        <p:spPr>
          <a:xfrm>
            <a:off x="8412480" y="461772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5" name="Google Shape;85;p14"/>
          <p:cNvCxnSpPr/>
          <p:nvPr/>
        </p:nvCxnSpPr>
        <p:spPr>
          <a:xfrm>
            <a:off x="8412480" y="505656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6" name="Google Shape;86;p14"/>
          <p:cNvCxnSpPr/>
          <p:nvPr/>
        </p:nvCxnSpPr>
        <p:spPr>
          <a:xfrm>
            <a:off x="8412480" y="549540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7" name="Google Shape;87;p14"/>
          <p:cNvCxnSpPr/>
          <p:nvPr/>
        </p:nvCxnSpPr>
        <p:spPr>
          <a:xfrm>
            <a:off x="8412480" y="593424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8" name="Google Shape;88;p14"/>
          <p:cNvCxnSpPr/>
          <p:nvPr/>
        </p:nvCxnSpPr>
        <p:spPr>
          <a:xfrm>
            <a:off x="8412480" y="637308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9" name="Google Shape;89;p14"/>
          <p:cNvCxnSpPr/>
          <p:nvPr/>
        </p:nvCxnSpPr>
        <p:spPr>
          <a:xfrm>
            <a:off x="8412480" y="681228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0" name="Google Shape;90;p14"/>
          <p:cNvSpPr/>
          <p:nvPr/>
        </p:nvSpPr>
        <p:spPr>
          <a:xfrm>
            <a:off x="0" y="0"/>
            <a:ext cx="82080" cy="685764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4"/>
          <p:cNvSpPr/>
          <p:nvPr/>
        </p:nvSpPr>
        <p:spPr>
          <a:xfrm>
            <a:off x="511920" y="292680"/>
            <a:ext cx="2834280" cy="3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ExploitCamp</a:t>
            </a:r>
            <a:endParaRPr b="0" i="0" sz="2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4"/>
          <p:cNvSpPr/>
          <p:nvPr/>
        </p:nvSpPr>
        <p:spPr>
          <a:xfrm>
            <a:off x="9509760" y="320040"/>
            <a:ext cx="2057040" cy="273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RED TEAM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3" name="Google Shape;93;p14"/>
          <p:cNvCxnSpPr/>
          <p:nvPr/>
        </p:nvCxnSpPr>
        <p:spPr>
          <a:xfrm>
            <a:off x="511920" y="6364080"/>
            <a:ext cx="11155680" cy="360"/>
          </a:xfrm>
          <a:prstGeom prst="straightConnector1">
            <a:avLst/>
          </a:prstGeom>
          <a:noFill/>
          <a:ln cap="flat" cmpd="sng" w="1007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4" name="Google Shape;94;p14"/>
          <p:cNvSpPr/>
          <p:nvPr/>
        </p:nvSpPr>
        <p:spPr>
          <a:xfrm>
            <a:off x="511920" y="6464880"/>
            <a:ext cx="5303160" cy="15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4"/>
          <p:cNvSpPr/>
          <p:nvPr/>
        </p:nvSpPr>
        <p:spPr>
          <a:xfrm>
            <a:off x="11064240" y="6437520"/>
            <a:ext cx="594000" cy="18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01</a:t>
            </a:r>
            <a:endParaRPr b="0" i="0" sz="1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4"/>
          <p:cNvSpPr/>
          <p:nvPr/>
        </p:nvSpPr>
        <p:spPr>
          <a:xfrm>
            <a:off x="640080" y="1426320"/>
            <a:ext cx="5851800" cy="22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SSRF – Server-side Request Forgery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621720" y="1874520"/>
            <a:ext cx="6857640" cy="144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Arial"/>
              <a:buNone/>
            </a:pPr>
            <a:r>
              <a:rPr b="1" i="0" lang="en-US" sz="47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Exploração de vulnerabilidades SSRF</a:t>
            </a:r>
            <a:endParaRPr b="0" i="0" sz="47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658440" y="3684960"/>
            <a:ext cx="6080400" cy="411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Segurança Web – Aula / CTF</a:t>
            </a:r>
            <a:endParaRPr b="0" i="0" sz="2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658440" y="4572000"/>
            <a:ext cx="1965600" cy="411120"/>
          </a:xfrm>
          <a:prstGeom prst="rect">
            <a:avLst/>
          </a:prstGeom>
          <a:solidFill>
            <a:srgbClr val="151E2B"/>
          </a:solidFill>
          <a:ln cap="flat" cmpd="sng" w="1007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841320" y="4672440"/>
            <a:ext cx="1608840" cy="173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Állan Rocha Pereira</a:t>
            </a:r>
            <a:endParaRPr b="0" i="0" sz="12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1" name="Google Shape;101;p14"/>
          <p:cNvCxnSpPr/>
          <p:nvPr/>
        </p:nvCxnSpPr>
        <p:spPr>
          <a:xfrm flipH="1" rot="10800000">
            <a:off x="8778240" y="2349720"/>
            <a:ext cx="1618200" cy="365760"/>
          </a:xfrm>
          <a:prstGeom prst="straightConnector1">
            <a:avLst/>
          </a:prstGeom>
          <a:noFill/>
          <a:ln cap="flat" cmpd="sng" w="21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2" name="Google Shape;102;p14"/>
          <p:cNvCxnSpPr/>
          <p:nvPr/>
        </p:nvCxnSpPr>
        <p:spPr>
          <a:xfrm>
            <a:off x="10396440" y="2349720"/>
            <a:ext cx="466560" cy="1380960"/>
          </a:xfrm>
          <a:prstGeom prst="straightConnector1">
            <a:avLst/>
          </a:prstGeom>
          <a:noFill/>
          <a:ln cap="flat" cmpd="sng" w="21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3" name="Google Shape;103;p14"/>
          <p:cNvCxnSpPr/>
          <p:nvPr/>
        </p:nvCxnSpPr>
        <p:spPr>
          <a:xfrm rot="10800000">
            <a:off x="8641080" y="3776400"/>
            <a:ext cx="777240" cy="493560"/>
          </a:xfrm>
          <a:prstGeom prst="straightConnector1">
            <a:avLst/>
          </a:prstGeom>
          <a:noFill/>
          <a:ln cap="flat" cmpd="sng" w="21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4" name="Google Shape;104;p14"/>
          <p:cNvSpPr/>
          <p:nvPr/>
        </p:nvSpPr>
        <p:spPr>
          <a:xfrm>
            <a:off x="8714160" y="2651760"/>
            <a:ext cx="127800" cy="127800"/>
          </a:xfrm>
          <a:prstGeom prst="ellipse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4"/>
          <p:cNvSpPr/>
          <p:nvPr/>
        </p:nvSpPr>
        <p:spPr>
          <a:xfrm>
            <a:off x="10332720" y="2286000"/>
            <a:ext cx="127800" cy="127800"/>
          </a:xfrm>
          <a:prstGeom prst="ellipse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10798920" y="3666600"/>
            <a:ext cx="127800" cy="127800"/>
          </a:xfrm>
          <a:prstGeom prst="ellipse">
            <a:avLst/>
          </a:prstGeom>
          <a:solidFill>
            <a:srgbClr val="FFC76A"/>
          </a:solidFill>
          <a:ln cap="flat" cmpd="sng" w="12600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14"/>
          <p:cNvSpPr/>
          <p:nvPr/>
        </p:nvSpPr>
        <p:spPr>
          <a:xfrm>
            <a:off x="9354240" y="4206240"/>
            <a:ext cx="127800" cy="127800"/>
          </a:xfrm>
          <a:prstGeom prst="ellipse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14"/>
          <p:cNvSpPr/>
          <p:nvPr/>
        </p:nvSpPr>
        <p:spPr>
          <a:xfrm>
            <a:off x="8577000" y="3712320"/>
            <a:ext cx="127800" cy="127800"/>
          </a:xfrm>
          <a:prstGeom prst="ellipse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019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4" name="Google Shape;114;p15"/>
          <p:cNvCxnSpPr/>
          <p:nvPr/>
        </p:nvCxnSpPr>
        <p:spPr>
          <a:xfrm>
            <a:off x="841248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5" name="Google Shape;115;p15"/>
          <p:cNvCxnSpPr/>
          <p:nvPr/>
        </p:nvCxnSpPr>
        <p:spPr>
          <a:xfrm>
            <a:off x="885132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6" name="Google Shape;116;p15"/>
          <p:cNvCxnSpPr/>
          <p:nvPr/>
        </p:nvCxnSpPr>
        <p:spPr>
          <a:xfrm>
            <a:off x="929016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7" name="Google Shape;117;p15"/>
          <p:cNvCxnSpPr/>
          <p:nvPr/>
        </p:nvCxnSpPr>
        <p:spPr>
          <a:xfrm>
            <a:off x="972900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8" name="Google Shape;118;p15"/>
          <p:cNvCxnSpPr/>
          <p:nvPr/>
        </p:nvCxnSpPr>
        <p:spPr>
          <a:xfrm>
            <a:off x="1016784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9" name="Google Shape;119;p15"/>
          <p:cNvCxnSpPr/>
          <p:nvPr/>
        </p:nvCxnSpPr>
        <p:spPr>
          <a:xfrm>
            <a:off x="1060704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0" name="Google Shape;120;p15"/>
          <p:cNvCxnSpPr/>
          <p:nvPr/>
        </p:nvCxnSpPr>
        <p:spPr>
          <a:xfrm>
            <a:off x="1104588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1" name="Google Shape;121;p15"/>
          <p:cNvCxnSpPr/>
          <p:nvPr/>
        </p:nvCxnSpPr>
        <p:spPr>
          <a:xfrm>
            <a:off x="1148472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2" name="Google Shape;122;p15"/>
          <p:cNvCxnSpPr/>
          <p:nvPr/>
        </p:nvCxnSpPr>
        <p:spPr>
          <a:xfrm>
            <a:off x="1192356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3" name="Google Shape;123;p15"/>
          <p:cNvCxnSpPr/>
          <p:nvPr/>
        </p:nvCxnSpPr>
        <p:spPr>
          <a:xfrm>
            <a:off x="8412480" y="22860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4" name="Google Shape;124;p15"/>
          <p:cNvCxnSpPr/>
          <p:nvPr/>
        </p:nvCxnSpPr>
        <p:spPr>
          <a:xfrm>
            <a:off x="8412480" y="66744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5" name="Google Shape;125;p15"/>
          <p:cNvCxnSpPr/>
          <p:nvPr/>
        </p:nvCxnSpPr>
        <p:spPr>
          <a:xfrm>
            <a:off x="8412480" y="110628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6" name="Google Shape;126;p15"/>
          <p:cNvCxnSpPr/>
          <p:nvPr/>
        </p:nvCxnSpPr>
        <p:spPr>
          <a:xfrm>
            <a:off x="8412480" y="154512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7" name="Google Shape;127;p15"/>
          <p:cNvCxnSpPr/>
          <p:nvPr/>
        </p:nvCxnSpPr>
        <p:spPr>
          <a:xfrm>
            <a:off x="8412480" y="198396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8" name="Google Shape;128;p15"/>
          <p:cNvCxnSpPr/>
          <p:nvPr/>
        </p:nvCxnSpPr>
        <p:spPr>
          <a:xfrm>
            <a:off x="8412480" y="242316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29" name="Google Shape;129;p15"/>
          <p:cNvCxnSpPr/>
          <p:nvPr/>
        </p:nvCxnSpPr>
        <p:spPr>
          <a:xfrm>
            <a:off x="8412480" y="286200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0" name="Google Shape;130;p15"/>
          <p:cNvCxnSpPr/>
          <p:nvPr/>
        </p:nvCxnSpPr>
        <p:spPr>
          <a:xfrm>
            <a:off x="8412480" y="330084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1" name="Google Shape;131;p15"/>
          <p:cNvCxnSpPr/>
          <p:nvPr/>
        </p:nvCxnSpPr>
        <p:spPr>
          <a:xfrm>
            <a:off x="8412480" y="373968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2" name="Google Shape;132;p15"/>
          <p:cNvCxnSpPr/>
          <p:nvPr/>
        </p:nvCxnSpPr>
        <p:spPr>
          <a:xfrm>
            <a:off x="8412480" y="417852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3" name="Google Shape;133;p15"/>
          <p:cNvCxnSpPr/>
          <p:nvPr/>
        </p:nvCxnSpPr>
        <p:spPr>
          <a:xfrm>
            <a:off x="8412480" y="461772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4" name="Google Shape;134;p15"/>
          <p:cNvCxnSpPr/>
          <p:nvPr/>
        </p:nvCxnSpPr>
        <p:spPr>
          <a:xfrm>
            <a:off x="8412480" y="505656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5" name="Google Shape;135;p15"/>
          <p:cNvCxnSpPr/>
          <p:nvPr/>
        </p:nvCxnSpPr>
        <p:spPr>
          <a:xfrm>
            <a:off x="8412480" y="549540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6" name="Google Shape;136;p15"/>
          <p:cNvCxnSpPr/>
          <p:nvPr/>
        </p:nvCxnSpPr>
        <p:spPr>
          <a:xfrm>
            <a:off x="8412480" y="593424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7" name="Google Shape;137;p15"/>
          <p:cNvCxnSpPr/>
          <p:nvPr/>
        </p:nvCxnSpPr>
        <p:spPr>
          <a:xfrm>
            <a:off x="8412480" y="637308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38" name="Google Shape;138;p15"/>
          <p:cNvCxnSpPr/>
          <p:nvPr/>
        </p:nvCxnSpPr>
        <p:spPr>
          <a:xfrm>
            <a:off x="8412480" y="681228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9" name="Google Shape;139;p15"/>
          <p:cNvSpPr/>
          <p:nvPr/>
        </p:nvSpPr>
        <p:spPr>
          <a:xfrm>
            <a:off x="0" y="0"/>
            <a:ext cx="82080" cy="685764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15"/>
          <p:cNvSpPr/>
          <p:nvPr/>
        </p:nvSpPr>
        <p:spPr>
          <a:xfrm>
            <a:off x="511920" y="292680"/>
            <a:ext cx="2834280" cy="3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ExploitCamp</a:t>
            </a:r>
            <a:endParaRPr b="0" i="0" sz="2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5"/>
          <p:cNvSpPr/>
          <p:nvPr/>
        </p:nvSpPr>
        <p:spPr>
          <a:xfrm>
            <a:off x="9509760" y="320040"/>
            <a:ext cx="2057040" cy="273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RED TEAM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2" name="Google Shape;142;p15"/>
          <p:cNvCxnSpPr/>
          <p:nvPr/>
        </p:nvCxnSpPr>
        <p:spPr>
          <a:xfrm>
            <a:off x="511920" y="6364080"/>
            <a:ext cx="11155680" cy="360"/>
          </a:xfrm>
          <a:prstGeom prst="straightConnector1">
            <a:avLst/>
          </a:prstGeom>
          <a:noFill/>
          <a:ln cap="flat" cmpd="sng" w="1007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3" name="Google Shape;143;p15"/>
          <p:cNvSpPr/>
          <p:nvPr/>
        </p:nvSpPr>
        <p:spPr>
          <a:xfrm>
            <a:off x="511920" y="6464880"/>
            <a:ext cx="5303160" cy="15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AGENDA</a:t>
            </a:r>
            <a:endParaRPr b="0" i="0" sz="9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15"/>
          <p:cNvSpPr/>
          <p:nvPr/>
        </p:nvSpPr>
        <p:spPr>
          <a:xfrm>
            <a:off x="11064240" y="6437520"/>
            <a:ext cx="594000" cy="18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02</a:t>
            </a:r>
            <a:endParaRPr b="0" i="0" sz="1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5"/>
          <p:cNvSpPr/>
          <p:nvPr/>
        </p:nvSpPr>
        <p:spPr>
          <a:xfrm>
            <a:off x="621720" y="932760"/>
            <a:ext cx="6949080" cy="2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CRONOGRAMA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5"/>
          <p:cNvSpPr/>
          <p:nvPr/>
        </p:nvSpPr>
        <p:spPr>
          <a:xfrm>
            <a:off x="621720" y="1307520"/>
            <a:ext cx="10012320" cy="65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Tópicos que iremos abordar</a:t>
            </a:r>
            <a:endParaRPr b="0" i="0" sz="3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5"/>
          <p:cNvSpPr/>
          <p:nvPr/>
        </p:nvSpPr>
        <p:spPr>
          <a:xfrm>
            <a:off x="621720" y="2066400"/>
            <a:ext cx="612360" cy="5436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5"/>
          <p:cNvSpPr/>
          <p:nvPr/>
        </p:nvSpPr>
        <p:spPr>
          <a:xfrm>
            <a:off x="631080" y="2342520"/>
            <a:ext cx="7360560" cy="63072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5"/>
          <p:cNvSpPr/>
          <p:nvPr/>
        </p:nvSpPr>
        <p:spPr>
          <a:xfrm>
            <a:off x="859680" y="2489040"/>
            <a:ext cx="612360" cy="28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01</a:t>
            </a:r>
            <a:endParaRPr b="0" i="0" sz="19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5"/>
          <p:cNvSpPr/>
          <p:nvPr/>
        </p:nvSpPr>
        <p:spPr>
          <a:xfrm>
            <a:off x="1545480" y="2452320"/>
            <a:ext cx="6016320" cy="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Comunicação HTTP</a:t>
            </a:r>
            <a:endParaRPr b="0" i="0" sz="19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5"/>
          <p:cNvSpPr/>
          <p:nvPr/>
        </p:nvSpPr>
        <p:spPr>
          <a:xfrm>
            <a:off x="631080" y="3147120"/>
            <a:ext cx="7360560" cy="63072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5"/>
          <p:cNvSpPr/>
          <p:nvPr/>
        </p:nvSpPr>
        <p:spPr>
          <a:xfrm>
            <a:off x="859680" y="3293640"/>
            <a:ext cx="612360" cy="28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02</a:t>
            </a:r>
            <a:endParaRPr b="0" i="0" sz="19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15"/>
          <p:cNvSpPr/>
          <p:nvPr/>
        </p:nvSpPr>
        <p:spPr>
          <a:xfrm>
            <a:off x="1545480" y="3256920"/>
            <a:ext cx="6016320" cy="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Command Injection</a:t>
            </a:r>
            <a:endParaRPr b="0" i="0" sz="19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15"/>
          <p:cNvSpPr/>
          <p:nvPr/>
        </p:nvSpPr>
        <p:spPr>
          <a:xfrm>
            <a:off x="631080" y="3952080"/>
            <a:ext cx="7360560" cy="63072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15"/>
          <p:cNvSpPr/>
          <p:nvPr/>
        </p:nvSpPr>
        <p:spPr>
          <a:xfrm>
            <a:off x="859680" y="4098240"/>
            <a:ext cx="612360" cy="28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03</a:t>
            </a:r>
            <a:endParaRPr b="0" i="0" sz="19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15"/>
          <p:cNvSpPr/>
          <p:nvPr/>
        </p:nvSpPr>
        <p:spPr>
          <a:xfrm>
            <a:off x="1545480" y="4061520"/>
            <a:ext cx="6016320" cy="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DevTools</a:t>
            </a:r>
            <a:endParaRPr b="0" i="0" sz="19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15"/>
          <p:cNvSpPr/>
          <p:nvPr/>
        </p:nvSpPr>
        <p:spPr>
          <a:xfrm>
            <a:off x="631080" y="4756680"/>
            <a:ext cx="7360560" cy="63072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15"/>
          <p:cNvSpPr/>
          <p:nvPr/>
        </p:nvSpPr>
        <p:spPr>
          <a:xfrm>
            <a:off x="859680" y="4902840"/>
            <a:ext cx="612360" cy="28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04</a:t>
            </a:r>
            <a:endParaRPr b="0" i="0" sz="19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15"/>
          <p:cNvSpPr/>
          <p:nvPr/>
        </p:nvSpPr>
        <p:spPr>
          <a:xfrm>
            <a:off x="1545480" y="4866480"/>
            <a:ext cx="6016320" cy="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SSRF – C</a:t>
            </a:r>
            <a:r>
              <a:rPr b="0" i="0" lang="en-US" sz="18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onceitos e exploração</a:t>
            </a:r>
            <a:endParaRPr b="0" i="0" sz="18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0" name="Google Shape;160;p15"/>
          <p:cNvCxnSpPr/>
          <p:nvPr/>
        </p:nvCxnSpPr>
        <p:spPr>
          <a:xfrm flipH="1" rot="10800000">
            <a:off x="8778240" y="2715480"/>
            <a:ext cx="1618200" cy="365760"/>
          </a:xfrm>
          <a:prstGeom prst="straightConnector1">
            <a:avLst/>
          </a:prstGeom>
          <a:noFill/>
          <a:ln cap="flat" cmpd="sng" w="21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1" name="Google Shape;161;p15"/>
          <p:cNvCxnSpPr/>
          <p:nvPr/>
        </p:nvCxnSpPr>
        <p:spPr>
          <a:xfrm>
            <a:off x="10396440" y="2715480"/>
            <a:ext cx="466560" cy="1380960"/>
          </a:xfrm>
          <a:prstGeom prst="straightConnector1">
            <a:avLst/>
          </a:prstGeom>
          <a:noFill/>
          <a:ln cap="flat" cmpd="sng" w="21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2" name="Google Shape;162;p15"/>
          <p:cNvCxnSpPr/>
          <p:nvPr/>
        </p:nvCxnSpPr>
        <p:spPr>
          <a:xfrm rot="10800000">
            <a:off x="8641080" y="4142160"/>
            <a:ext cx="777240" cy="493560"/>
          </a:xfrm>
          <a:prstGeom prst="straightConnector1">
            <a:avLst/>
          </a:prstGeom>
          <a:noFill/>
          <a:ln cap="flat" cmpd="sng" w="21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63" name="Google Shape;163;p15"/>
          <p:cNvSpPr/>
          <p:nvPr/>
        </p:nvSpPr>
        <p:spPr>
          <a:xfrm>
            <a:off x="8714160" y="3017520"/>
            <a:ext cx="127800" cy="127800"/>
          </a:xfrm>
          <a:prstGeom prst="ellipse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5"/>
          <p:cNvSpPr/>
          <p:nvPr/>
        </p:nvSpPr>
        <p:spPr>
          <a:xfrm>
            <a:off x="10332720" y="2651760"/>
            <a:ext cx="127800" cy="127800"/>
          </a:xfrm>
          <a:prstGeom prst="ellipse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5"/>
          <p:cNvSpPr/>
          <p:nvPr/>
        </p:nvSpPr>
        <p:spPr>
          <a:xfrm>
            <a:off x="10798920" y="4032360"/>
            <a:ext cx="127800" cy="127800"/>
          </a:xfrm>
          <a:prstGeom prst="ellipse">
            <a:avLst/>
          </a:prstGeom>
          <a:solidFill>
            <a:srgbClr val="FFC76A"/>
          </a:solidFill>
          <a:ln cap="flat" cmpd="sng" w="12600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5"/>
          <p:cNvSpPr/>
          <p:nvPr/>
        </p:nvSpPr>
        <p:spPr>
          <a:xfrm>
            <a:off x="9354240" y="4572000"/>
            <a:ext cx="127800" cy="127800"/>
          </a:xfrm>
          <a:prstGeom prst="ellipse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5"/>
          <p:cNvSpPr/>
          <p:nvPr/>
        </p:nvSpPr>
        <p:spPr>
          <a:xfrm>
            <a:off x="8577000" y="4078080"/>
            <a:ext cx="127800" cy="127800"/>
          </a:xfrm>
          <a:prstGeom prst="ellipse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5"/>
          <p:cNvSpPr/>
          <p:nvPr/>
        </p:nvSpPr>
        <p:spPr>
          <a:xfrm>
            <a:off x="631080" y="5548680"/>
            <a:ext cx="7360560" cy="63072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15"/>
          <p:cNvSpPr/>
          <p:nvPr/>
        </p:nvSpPr>
        <p:spPr>
          <a:xfrm>
            <a:off x="859680" y="5730840"/>
            <a:ext cx="612360" cy="28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US" sz="1900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05</a:t>
            </a:r>
            <a:endParaRPr b="0" i="0" sz="19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5"/>
          <p:cNvSpPr/>
          <p:nvPr/>
        </p:nvSpPr>
        <p:spPr>
          <a:xfrm>
            <a:off x="1545480" y="5694480"/>
            <a:ext cx="6016320" cy="37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Atividade Prática PortSwigger</a:t>
            </a:r>
            <a:endParaRPr b="1" i="0" sz="18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019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6" name="Google Shape;176;p16"/>
          <p:cNvCxnSpPr/>
          <p:nvPr/>
        </p:nvCxnSpPr>
        <p:spPr>
          <a:xfrm>
            <a:off x="841248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7" name="Google Shape;177;p16"/>
          <p:cNvCxnSpPr/>
          <p:nvPr/>
        </p:nvCxnSpPr>
        <p:spPr>
          <a:xfrm>
            <a:off x="885132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8" name="Google Shape;178;p16"/>
          <p:cNvCxnSpPr/>
          <p:nvPr/>
        </p:nvCxnSpPr>
        <p:spPr>
          <a:xfrm>
            <a:off x="929016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9" name="Google Shape;179;p16"/>
          <p:cNvCxnSpPr/>
          <p:nvPr/>
        </p:nvCxnSpPr>
        <p:spPr>
          <a:xfrm>
            <a:off x="972900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0" name="Google Shape;180;p16"/>
          <p:cNvCxnSpPr/>
          <p:nvPr/>
        </p:nvCxnSpPr>
        <p:spPr>
          <a:xfrm>
            <a:off x="1016784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1" name="Google Shape;181;p16"/>
          <p:cNvCxnSpPr/>
          <p:nvPr/>
        </p:nvCxnSpPr>
        <p:spPr>
          <a:xfrm>
            <a:off x="1060704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2" name="Google Shape;182;p16"/>
          <p:cNvCxnSpPr/>
          <p:nvPr/>
        </p:nvCxnSpPr>
        <p:spPr>
          <a:xfrm>
            <a:off x="1104588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3" name="Google Shape;183;p16"/>
          <p:cNvCxnSpPr/>
          <p:nvPr/>
        </p:nvCxnSpPr>
        <p:spPr>
          <a:xfrm>
            <a:off x="1148472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4" name="Google Shape;184;p16"/>
          <p:cNvCxnSpPr/>
          <p:nvPr/>
        </p:nvCxnSpPr>
        <p:spPr>
          <a:xfrm>
            <a:off x="1192356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5" name="Google Shape;185;p16"/>
          <p:cNvCxnSpPr/>
          <p:nvPr/>
        </p:nvCxnSpPr>
        <p:spPr>
          <a:xfrm>
            <a:off x="8412480" y="22860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6" name="Google Shape;186;p16"/>
          <p:cNvCxnSpPr/>
          <p:nvPr/>
        </p:nvCxnSpPr>
        <p:spPr>
          <a:xfrm>
            <a:off x="2203560" y="374004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7" name="Google Shape;187;p16"/>
          <p:cNvCxnSpPr/>
          <p:nvPr/>
        </p:nvCxnSpPr>
        <p:spPr>
          <a:xfrm>
            <a:off x="2203560" y="417888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8" name="Google Shape;188;p16"/>
          <p:cNvCxnSpPr/>
          <p:nvPr/>
        </p:nvCxnSpPr>
        <p:spPr>
          <a:xfrm>
            <a:off x="2203560" y="461772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9" name="Google Shape;189;p16"/>
          <p:cNvCxnSpPr/>
          <p:nvPr/>
        </p:nvCxnSpPr>
        <p:spPr>
          <a:xfrm>
            <a:off x="3144960" y="505584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0" name="Google Shape;190;p16"/>
          <p:cNvCxnSpPr/>
          <p:nvPr/>
        </p:nvCxnSpPr>
        <p:spPr>
          <a:xfrm>
            <a:off x="3144960" y="549504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1" name="Google Shape;191;p16"/>
          <p:cNvCxnSpPr/>
          <p:nvPr/>
        </p:nvCxnSpPr>
        <p:spPr>
          <a:xfrm>
            <a:off x="2203560" y="593460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2" name="Google Shape;192;p16"/>
          <p:cNvCxnSpPr/>
          <p:nvPr/>
        </p:nvCxnSpPr>
        <p:spPr>
          <a:xfrm>
            <a:off x="2203560" y="637344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3" name="Google Shape;193;p16"/>
          <p:cNvCxnSpPr/>
          <p:nvPr/>
        </p:nvCxnSpPr>
        <p:spPr>
          <a:xfrm>
            <a:off x="8412480" y="373968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4" name="Google Shape;194;p16"/>
          <p:cNvCxnSpPr/>
          <p:nvPr/>
        </p:nvCxnSpPr>
        <p:spPr>
          <a:xfrm>
            <a:off x="8412480" y="417852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5" name="Google Shape;195;p16"/>
          <p:cNvCxnSpPr/>
          <p:nvPr/>
        </p:nvCxnSpPr>
        <p:spPr>
          <a:xfrm>
            <a:off x="8412480" y="461772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6" name="Google Shape;196;p16"/>
          <p:cNvCxnSpPr/>
          <p:nvPr/>
        </p:nvCxnSpPr>
        <p:spPr>
          <a:xfrm>
            <a:off x="8412480" y="505656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7" name="Google Shape;197;p16"/>
          <p:cNvCxnSpPr/>
          <p:nvPr/>
        </p:nvCxnSpPr>
        <p:spPr>
          <a:xfrm>
            <a:off x="8412480" y="549540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8" name="Google Shape;198;p16"/>
          <p:cNvCxnSpPr/>
          <p:nvPr/>
        </p:nvCxnSpPr>
        <p:spPr>
          <a:xfrm>
            <a:off x="8412480" y="593424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99" name="Google Shape;199;p16"/>
          <p:cNvCxnSpPr/>
          <p:nvPr/>
        </p:nvCxnSpPr>
        <p:spPr>
          <a:xfrm>
            <a:off x="8412480" y="637308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0" name="Google Shape;200;p16"/>
          <p:cNvCxnSpPr/>
          <p:nvPr/>
        </p:nvCxnSpPr>
        <p:spPr>
          <a:xfrm>
            <a:off x="8412480" y="681228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1" name="Google Shape;201;p16"/>
          <p:cNvSpPr/>
          <p:nvPr/>
        </p:nvSpPr>
        <p:spPr>
          <a:xfrm>
            <a:off x="0" y="0"/>
            <a:ext cx="82080" cy="685764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6"/>
          <p:cNvSpPr/>
          <p:nvPr/>
        </p:nvSpPr>
        <p:spPr>
          <a:xfrm>
            <a:off x="511920" y="292680"/>
            <a:ext cx="2834280" cy="3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ExploitCamp</a:t>
            </a:r>
            <a:endParaRPr b="0" i="0" sz="2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6"/>
          <p:cNvSpPr/>
          <p:nvPr/>
        </p:nvSpPr>
        <p:spPr>
          <a:xfrm>
            <a:off x="9509760" y="320040"/>
            <a:ext cx="2057040" cy="273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RED TEAM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4" name="Google Shape;204;p16"/>
          <p:cNvCxnSpPr/>
          <p:nvPr/>
        </p:nvCxnSpPr>
        <p:spPr>
          <a:xfrm>
            <a:off x="511920" y="6364080"/>
            <a:ext cx="11155680" cy="360"/>
          </a:xfrm>
          <a:prstGeom prst="straightConnector1">
            <a:avLst/>
          </a:prstGeom>
          <a:noFill/>
          <a:ln cap="flat" cmpd="sng" w="1007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5" name="Google Shape;205;p16"/>
          <p:cNvSpPr/>
          <p:nvPr/>
        </p:nvSpPr>
        <p:spPr>
          <a:xfrm>
            <a:off x="511920" y="6464880"/>
            <a:ext cx="5303160" cy="15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CONTEÚDO</a:t>
            </a:r>
            <a:endParaRPr b="0" i="0" sz="9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16"/>
          <p:cNvSpPr/>
          <p:nvPr/>
        </p:nvSpPr>
        <p:spPr>
          <a:xfrm>
            <a:off x="11064240" y="6437520"/>
            <a:ext cx="594000" cy="18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03</a:t>
            </a:r>
            <a:endParaRPr b="0" i="0" sz="1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16"/>
          <p:cNvSpPr/>
          <p:nvPr/>
        </p:nvSpPr>
        <p:spPr>
          <a:xfrm>
            <a:off x="621720" y="932760"/>
            <a:ext cx="6949080" cy="2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PROTOCOLO HTTP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6"/>
          <p:cNvSpPr/>
          <p:nvPr/>
        </p:nvSpPr>
        <p:spPr>
          <a:xfrm>
            <a:off x="621720" y="1307520"/>
            <a:ext cx="10012320" cy="65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Comunicação HTTP</a:t>
            </a:r>
            <a:endParaRPr b="0" i="0" sz="3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6"/>
          <p:cNvSpPr/>
          <p:nvPr/>
        </p:nvSpPr>
        <p:spPr>
          <a:xfrm>
            <a:off x="621720" y="2066400"/>
            <a:ext cx="612360" cy="5436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6"/>
          <p:cNvSpPr/>
          <p:nvPr/>
        </p:nvSpPr>
        <p:spPr>
          <a:xfrm>
            <a:off x="631080" y="2423160"/>
            <a:ext cx="10708920" cy="131688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6"/>
          <p:cNvSpPr/>
          <p:nvPr/>
        </p:nvSpPr>
        <p:spPr>
          <a:xfrm>
            <a:off x="801360" y="2452680"/>
            <a:ext cx="10322640" cy="1179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Protocolo da camada de aplicação (modelo TCP/IP) que define as regras e o formato da troca de mensagens na web, além disso, ele estrutura não apenas os dados transmitidos, o corpo da mensagem, mas todo o contexto da sessão, como métodos de ação, cabeçalhos, parâmetros e códigos de estado.</a:t>
            </a:r>
            <a:endParaRPr b="0" i="0" sz="15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6"/>
          <p:cNvSpPr/>
          <p:nvPr/>
        </p:nvSpPr>
        <p:spPr>
          <a:xfrm>
            <a:off x="631080" y="3865320"/>
            <a:ext cx="10708920" cy="226728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6"/>
          <p:cNvSpPr/>
          <p:nvPr/>
        </p:nvSpPr>
        <p:spPr>
          <a:xfrm>
            <a:off x="905400" y="4082760"/>
            <a:ext cx="4388760" cy="23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FLUXO DE COMUNICAÇÃO</a:t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6"/>
          <p:cNvSpPr/>
          <p:nvPr/>
        </p:nvSpPr>
        <p:spPr>
          <a:xfrm>
            <a:off x="1874520" y="4843080"/>
            <a:ext cx="1398600" cy="566640"/>
          </a:xfrm>
          <a:prstGeom prst="rect">
            <a:avLst/>
          </a:prstGeom>
          <a:solidFill>
            <a:srgbClr val="0B1019"/>
          </a:solidFill>
          <a:ln cap="flat" cmpd="sng" w="140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6"/>
          <p:cNvSpPr/>
          <p:nvPr/>
        </p:nvSpPr>
        <p:spPr>
          <a:xfrm>
            <a:off x="1947600" y="5016600"/>
            <a:ext cx="1252440" cy="173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NAVEGADOR</a:t>
            </a:r>
            <a:endParaRPr b="0" i="0" sz="105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6" name="Google Shape;216;p16"/>
          <p:cNvCxnSpPr/>
          <p:nvPr/>
        </p:nvCxnSpPr>
        <p:spPr>
          <a:xfrm>
            <a:off x="3273120" y="5126400"/>
            <a:ext cx="237960" cy="360"/>
          </a:xfrm>
          <a:prstGeom prst="straightConnector1">
            <a:avLst/>
          </a:prstGeom>
          <a:noFill/>
          <a:ln cap="flat" cmpd="sng" w="23025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7" name="Google Shape;217;p16"/>
          <p:cNvSpPr/>
          <p:nvPr/>
        </p:nvSpPr>
        <p:spPr>
          <a:xfrm>
            <a:off x="3538440" y="4843080"/>
            <a:ext cx="1398600" cy="566640"/>
          </a:xfrm>
          <a:prstGeom prst="rect">
            <a:avLst/>
          </a:prstGeom>
          <a:solidFill>
            <a:srgbClr val="FF6573"/>
          </a:solidFill>
          <a:ln cap="flat" cmpd="sng" w="140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6"/>
          <p:cNvSpPr/>
          <p:nvPr/>
        </p:nvSpPr>
        <p:spPr>
          <a:xfrm>
            <a:off x="3611880" y="5016600"/>
            <a:ext cx="1252440" cy="173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>
                <a:solidFill>
                  <a:srgbClr val="0B1019"/>
                </a:solidFill>
                <a:latin typeface="Inter"/>
                <a:ea typeface="Inter"/>
                <a:cs typeface="Inter"/>
                <a:sym typeface="Inter"/>
              </a:rPr>
              <a:t>REQUISIÇÃO</a:t>
            </a:r>
            <a:endParaRPr b="0" i="0" sz="105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>
                <a:solidFill>
                  <a:srgbClr val="0B1019"/>
                </a:solidFill>
                <a:latin typeface="Inter"/>
                <a:ea typeface="Inter"/>
                <a:cs typeface="Inter"/>
                <a:sym typeface="Inter"/>
              </a:rPr>
              <a:t>HTTP</a:t>
            </a:r>
            <a:endParaRPr b="0" i="0" sz="105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9" name="Google Shape;219;p16"/>
          <p:cNvCxnSpPr/>
          <p:nvPr/>
        </p:nvCxnSpPr>
        <p:spPr>
          <a:xfrm>
            <a:off x="4937400" y="5126400"/>
            <a:ext cx="237960" cy="360"/>
          </a:xfrm>
          <a:prstGeom prst="straightConnector1">
            <a:avLst/>
          </a:prstGeom>
          <a:noFill/>
          <a:ln cap="flat" cmpd="sng" w="23025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0" name="Google Shape;220;p16"/>
          <p:cNvSpPr/>
          <p:nvPr/>
        </p:nvSpPr>
        <p:spPr>
          <a:xfrm>
            <a:off x="5202720" y="4843080"/>
            <a:ext cx="1398600" cy="566640"/>
          </a:xfrm>
          <a:prstGeom prst="rect">
            <a:avLst/>
          </a:prstGeom>
          <a:solidFill>
            <a:srgbClr val="0B1019"/>
          </a:solidFill>
          <a:ln cap="flat" cmpd="sng" w="140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6"/>
          <p:cNvSpPr/>
          <p:nvPr/>
        </p:nvSpPr>
        <p:spPr>
          <a:xfrm>
            <a:off x="5275800" y="5016600"/>
            <a:ext cx="1252440" cy="173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SERVIDOR</a:t>
            </a:r>
            <a:endParaRPr b="0" i="0" sz="105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2" name="Google Shape;222;p16"/>
          <p:cNvCxnSpPr/>
          <p:nvPr/>
        </p:nvCxnSpPr>
        <p:spPr>
          <a:xfrm>
            <a:off x="6599160" y="5142600"/>
            <a:ext cx="237960" cy="360"/>
          </a:xfrm>
          <a:prstGeom prst="straightConnector1">
            <a:avLst/>
          </a:prstGeom>
          <a:noFill/>
          <a:ln cap="flat" cmpd="sng" w="23025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3" name="Google Shape;223;p16"/>
          <p:cNvSpPr/>
          <p:nvPr/>
        </p:nvSpPr>
        <p:spPr>
          <a:xfrm>
            <a:off x="6864480" y="4859280"/>
            <a:ext cx="1398600" cy="566640"/>
          </a:xfrm>
          <a:prstGeom prst="rect">
            <a:avLst/>
          </a:prstGeom>
          <a:solidFill>
            <a:srgbClr val="FF6573"/>
          </a:solidFill>
          <a:ln cap="flat" cmpd="sng" w="140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4" name="Google Shape;224;p16"/>
          <p:cNvCxnSpPr/>
          <p:nvPr/>
        </p:nvCxnSpPr>
        <p:spPr>
          <a:xfrm>
            <a:off x="8263440" y="5142600"/>
            <a:ext cx="237960" cy="360"/>
          </a:xfrm>
          <a:prstGeom prst="straightConnector1">
            <a:avLst/>
          </a:prstGeom>
          <a:noFill/>
          <a:ln cap="flat" cmpd="sng" w="23025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5" name="Google Shape;225;p16"/>
          <p:cNvSpPr/>
          <p:nvPr/>
        </p:nvSpPr>
        <p:spPr>
          <a:xfrm>
            <a:off x="8501400" y="4859280"/>
            <a:ext cx="1398600" cy="566640"/>
          </a:xfrm>
          <a:prstGeom prst="rect">
            <a:avLst/>
          </a:prstGeom>
          <a:solidFill>
            <a:srgbClr val="0B1019"/>
          </a:solidFill>
          <a:ln cap="flat" cmpd="sng" w="140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6"/>
          <p:cNvSpPr/>
          <p:nvPr/>
        </p:nvSpPr>
        <p:spPr>
          <a:xfrm>
            <a:off x="8574480" y="5032800"/>
            <a:ext cx="1252440" cy="173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NAVEGADOR</a:t>
            </a:r>
            <a:endParaRPr b="0" i="0" sz="105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6"/>
          <p:cNvSpPr/>
          <p:nvPr/>
        </p:nvSpPr>
        <p:spPr>
          <a:xfrm>
            <a:off x="6959880" y="5016600"/>
            <a:ext cx="1252440" cy="173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>
                <a:solidFill>
                  <a:srgbClr val="0B1019"/>
                </a:solidFill>
                <a:latin typeface="Inter"/>
                <a:ea typeface="Inter"/>
                <a:cs typeface="Inter"/>
                <a:sym typeface="Inter"/>
              </a:rPr>
              <a:t>RESPOSTA</a:t>
            </a:r>
            <a:endParaRPr b="0" i="0" sz="105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>
                <a:solidFill>
                  <a:srgbClr val="0B1019"/>
                </a:solidFill>
                <a:latin typeface="Inter"/>
                <a:ea typeface="Inter"/>
                <a:cs typeface="Inter"/>
                <a:sym typeface="Inter"/>
              </a:rPr>
              <a:t>HTTP</a:t>
            </a:r>
            <a:endParaRPr b="0" i="0" sz="105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019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3" name="Google Shape;233;p17"/>
          <p:cNvCxnSpPr/>
          <p:nvPr/>
        </p:nvCxnSpPr>
        <p:spPr>
          <a:xfrm>
            <a:off x="841248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4" name="Google Shape;234;p17"/>
          <p:cNvCxnSpPr/>
          <p:nvPr/>
        </p:nvCxnSpPr>
        <p:spPr>
          <a:xfrm>
            <a:off x="885132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5" name="Google Shape;235;p17"/>
          <p:cNvCxnSpPr/>
          <p:nvPr/>
        </p:nvCxnSpPr>
        <p:spPr>
          <a:xfrm>
            <a:off x="929016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6" name="Google Shape;236;p17"/>
          <p:cNvCxnSpPr/>
          <p:nvPr/>
        </p:nvCxnSpPr>
        <p:spPr>
          <a:xfrm>
            <a:off x="972900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7" name="Google Shape;237;p17"/>
          <p:cNvCxnSpPr/>
          <p:nvPr/>
        </p:nvCxnSpPr>
        <p:spPr>
          <a:xfrm>
            <a:off x="1016784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8" name="Google Shape;238;p17"/>
          <p:cNvCxnSpPr/>
          <p:nvPr/>
        </p:nvCxnSpPr>
        <p:spPr>
          <a:xfrm>
            <a:off x="1060704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9" name="Google Shape;239;p17"/>
          <p:cNvCxnSpPr/>
          <p:nvPr/>
        </p:nvCxnSpPr>
        <p:spPr>
          <a:xfrm>
            <a:off x="1104588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0" name="Google Shape;240;p17"/>
          <p:cNvCxnSpPr/>
          <p:nvPr/>
        </p:nvCxnSpPr>
        <p:spPr>
          <a:xfrm>
            <a:off x="1148472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1" name="Google Shape;241;p17"/>
          <p:cNvCxnSpPr/>
          <p:nvPr/>
        </p:nvCxnSpPr>
        <p:spPr>
          <a:xfrm>
            <a:off x="11923560" y="0"/>
            <a:ext cx="36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2" name="Google Shape;242;p17"/>
          <p:cNvCxnSpPr/>
          <p:nvPr/>
        </p:nvCxnSpPr>
        <p:spPr>
          <a:xfrm>
            <a:off x="8412480" y="22860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3" name="Google Shape;243;p17"/>
          <p:cNvCxnSpPr/>
          <p:nvPr/>
        </p:nvCxnSpPr>
        <p:spPr>
          <a:xfrm>
            <a:off x="8412480" y="66744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4" name="Google Shape;244;p17"/>
          <p:cNvCxnSpPr/>
          <p:nvPr/>
        </p:nvCxnSpPr>
        <p:spPr>
          <a:xfrm>
            <a:off x="8412480" y="110628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5" name="Google Shape;245;p17"/>
          <p:cNvCxnSpPr/>
          <p:nvPr/>
        </p:nvCxnSpPr>
        <p:spPr>
          <a:xfrm>
            <a:off x="8412480" y="154512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6" name="Google Shape;246;p17"/>
          <p:cNvCxnSpPr/>
          <p:nvPr/>
        </p:nvCxnSpPr>
        <p:spPr>
          <a:xfrm>
            <a:off x="8412480" y="198396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7" name="Google Shape;247;p17"/>
          <p:cNvCxnSpPr/>
          <p:nvPr/>
        </p:nvCxnSpPr>
        <p:spPr>
          <a:xfrm>
            <a:off x="8412480" y="242316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8" name="Google Shape;248;p17"/>
          <p:cNvCxnSpPr/>
          <p:nvPr/>
        </p:nvCxnSpPr>
        <p:spPr>
          <a:xfrm>
            <a:off x="8412480" y="286200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49" name="Google Shape;249;p17"/>
          <p:cNvCxnSpPr/>
          <p:nvPr/>
        </p:nvCxnSpPr>
        <p:spPr>
          <a:xfrm>
            <a:off x="8412480" y="330084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0" name="Google Shape;250;p17"/>
          <p:cNvCxnSpPr/>
          <p:nvPr/>
        </p:nvCxnSpPr>
        <p:spPr>
          <a:xfrm>
            <a:off x="8412480" y="373968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1" name="Google Shape;251;p17"/>
          <p:cNvCxnSpPr/>
          <p:nvPr/>
        </p:nvCxnSpPr>
        <p:spPr>
          <a:xfrm>
            <a:off x="8412480" y="417852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2" name="Google Shape;252;p17"/>
          <p:cNvCxnSpPr/>
          <p:nvPr/>
        </p:nvCxnSpPr>
        <p:spPr>
          <a:xfrm>
            <a:off x="8412480" y="461772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3" name="Google Shape;253;p17"/>
          <p:cNvCxnSpPr/>
          <p:nvPr/>
        </p:nvCxnSpPr>
        <p:spPr>
          <a:xfrm>
            <a:off x="8412480" y="505656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4" name="Google Shape;254;p17"/>
          <p:cNvCxnSpPr/>
          <p:nvPr/>
        </p:nvCxnSpPr>
        <p:spPr>
          <a:xfrm>
            <a:off x="8412480" y="549540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5" name="Google Shape;255;p17"/>
          <p:cNvCxnSpPr/>
          <p:nvPr/>
        </p:nvCxnSpPr>
        <p:spPr>
          <a:xfrm>
            <a:off x="8412480" y="593424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6" name="Google Shape;256;p17"/>
          <p:cNvCxnSpPr/>
          <p:nvPr/>
        </p:nvCxnSpPr>
        <p:spPr>
          <a:xfrm>
            <a:off x="8412480" y="637308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57" name="Google Shape;257;p17"/>
          <p:cNvCxnSpPr/>
          <p:nvPr/>
        </p:nvCxnSpPr>
        <p:spPr>
          <a:xfrm>
            <a:off x="8412480" y="6812280"/>
            <a:ext cx="3778920" cy="36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8" name="Google Shape;258;p17"/>
          <p:cNvSpPr/>
          <p:nvPr/>
        </p:nvSpPr>
        <p:spPr>
          <a:xfrm>
            <a:off x="0" y="0"/>
            <a:ext cx="82080" cy="685764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7"/>
          <p:cNvSpPr/>
          <p:nvPr/>
        </p:nvSpPr>
        <p:spPr>
          <a:xfrm>
            <a:off x="511920" y="292680"/>
            <a:ext cx="2834280" cy="3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ExploitCamp</a:t>
            </a:r>
            <a:endParaRPr b="0" i="0" sz="2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17"/>
          <p:cNvSpPr/>
          <p:nvPr/>
        </p:nvSpPr>
        <p:spPr>
          <a:xfrm>
            <a:off x="9509760" y="320040"/>
            <a:ext cx="2057040" cy="273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RED TEAM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1" name="Google Shape;261;p17"/>
          <p:cNvCxnSpPr/>
          <p:nvPr/>
        </p:nvCxnSpPr>
        <p:spPr>
          <a:xfrm>
            <a:off x="511920" y="6364080"/>
            <a:ext cx="11155680" cy="360"/>
          </a:xfrm>
          <a:prstGeom prst="straightConnector1">
            <a:avLst/>
          </a:prstGeom>
          <a:noFill/>
          <a:ln cap="flat" cmpd="sng" w="1007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2" name="Google Shape;262;p17"/>
          <p:cNvSpPr/>
          <p:nvPr/>
        </p:nvSpPr>
        <p:spPr>
          <a:xfrm>
            <a:off x="511920" y="6464880"/>
            <a:ext cx="5303160" cy="15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CONTEÚDO</a:t>
            </a:r>
            <a:endParaRPr b="0" i="0" sz="9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7"/>
          <p:cNvSpPr/>
          <p:nvPr/>
        </p:nvSpPr>
        <p:spPr>
          <a:xfrm>
            <a:off x="11064240" y="6437520"/>
            <a:ext cx="594000" cy="182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04</a:t>
            </a:r>
            <a:endParaRPr b="0" i="0" sz="1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7"/>
          <p:cNvSpPr/>
          <p:nvPr/>
        </p:nvSpPr>
        <p:spPr>
          <a:xfrm>
            <a:off x="621720" y="932760"/>
            <a:ext cx="6949080" cy="2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EXEMPLO TÉCNICO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7"/>
          <p:cNvSpPr/>
          <p:nvPr/>
        </p:nvSpPr>
        <p:spPr>
          <a:xfrm>
            <a:off x="621720" y="1307520"/>
            <a:ext cx="10012320" cy="658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Requisição e Resposta HTTP</a:t>
            </a:r>
            <a:endParaRPr b="0" i="0" sz="3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7"/>
          <p:cNvSpPr/>
          <p:nvPr/>
        </p:nvSpPr>
        <p:spPr>
          <a:xfrm>
            <a:off x="621720" y="2066400"/>
            <a:ext cx="612360" cy="5436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7"/>
          <p:cNvSpPr/>
          <p:nvPr/>
        </p:nvSpPr>
        <p:spPr>
          <a:xfrm>
            <a:off x="631080" y="2423160"/>
            <a:ext cx="5128920" cy="2861640"/>
          </a:xfrm>
          <a:prstGeom prst="rect">
            <a:avLst/>
          </a:prstGeom>
          <a:solidFill>
            <a:srgbClr val="151E2B"/>
          </a:solidFill>
          <a:ln cap="flat" cmpd="sng" w="1007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7"/>
          <p:cNvSpPr/>
          <p:nvPr/>
        </p:nvSpPr>
        <p:spPr>
          <a:xfrm>
            <a:off x="631080" y="2423160"/>
            <a:ext cx="5128920" cy="438480"/>
          </a:xfrm>
          <a:prstGeom prst="rect">
            <a:avLst/>
          </a:prstGeom>
          <a:solidFill>
            <a:srgbClr val="273345"/>
          </a:solidFill>
          <a:ln cap="flat" cmpd="sng" w="12600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7"/>
          <p:cNvSpPr/>
          <p:nvPr/>
        </p:nvSpPr>
        <p:spPr>
          <a:xfrm>
            <a:off x="747000" y="2597040"/>
            <a:ext cx="42840" cy="91080"/>
          </a:xfrm>
          <a:prstGeom prst="ellipse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7"/>
          <p:cNvSpPr/>
          <p:nvPr/>
        </p:nvSpPr>
        <p:spPr>
          <a:xfrm>
            <a:off x="858960" y="2597040"/>
            <a:ext cx="42480" cy="91080"/>
          </a:xfrm>
          <a:prstGeom prst="ellipse">
            <a:avLst/>
          </a:prstGeom>
          <a:solidFill>
            <a:srgbClr val="FFC76A"/>
          </a:solidFill>
          <a:ln cap="flat" cmpd="sng" w="12600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7"/>
          <p:cNvSpPr/>
          <p:nvPr/>
        </p:nvSpPr>
        <p:spPr>
          <a:xfrm>
            <a:off x="970200" y="2597040"/>
            <a:ext cx="43200" cy="91080"/>
          </a:xfrm>
          <a:prstGeom prst="ellipse">
            <a:avLst/>
          </a:prstGeom>
          <a:solidFill>
            <a:srgbClr val="54DACD"/>
          </a:solidFill>
          <a:ln cap="flat" cmpd="sng" w="12600">
            <a:solidFill>
              <a:srgbClr val="54DAC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7"/>
          <p:cNvSpPr/>
          <p:nvPr/>
        </p:nvSpPr>
        <p:spPr>
          <a:xfrm>
            <a:off x="4355280" y="2578680"/>
            <a:ext cx="1258200" cy="15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>
                <a:solidFill>
                  <a:srgbClr val="B8C5D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terminal / exemplo ilustrativo</a:t>
            </a:r>
            <a:endParaRPr b="0" i="0" sz="1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7"/>
          <p:cNvSpPr/>
          <p:nvPr/>
        </p:nvSpPr>
        <p:spPr>
          <a:xfrm>
            <a:off x="631080" y="2422440"/>
            <a:ext cx="5128920" cy="438480"/>
          </a:xfrm>
          <a:prstGeom prst="rect">
            <a:avLst/>
          </a:prstGeom>
          <a:solidFill>
            <a:srgbClr val="273345"/>
          </a:solidFill>
          <a:ln cap="flat" cmpd="sng" w="12600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7"/>
          <p:cNvSpPr/>
          <p:nvPr/>
        </p:nvSpPr>
        <p:spPr>
          <a:xfrm>
            <a:off x="747000" y="2596320"/>
            <a:ext cx="42840" cy="91080"/>
          </a:xfrm>
          <a:prstGeom prst="ellipse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7"/>
          <p:cNvSpPr/>
          <p:nvPr/>
        </p:nvSpPr>
        <p:spPr>
          <a:xfrm>
            <a:off x="858960" y="2596320"/>
            <a:ext cx="42480" cy="91080"/>
          </a:xfrm>
          <a:prstGeom prst="ellipse">
            <a:avLst/>
          </a:prstGeom>
          <a:solidFill>
            <a:srgbClr val="FFC76A"/>
          </a:solidFill>
          <a:ln cap="flat" cmpd="sng" w="12600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7"/>
          <p:cNvSpPr/>
          <p:nvPr/>
        </p:nvSpPr>
        <p:spPr>
          <a:xfrm>
            <a:off x="970200" y="2596320"/>
            <a:ext cx="43200" cy="91080"/>
          </a:xfrm>
          <a:prstGeom prst="ellipse">
            <a:avLst/>
          </a:prstGeom>
          <a:solidFill>
            <a:srgbClr val="54DACD"/>
          </a:solidFill>
          <a:ln cap="flat" cmpd="sng" w="12600">
            <a:solidFill>
              <a:srgbClr val="54DAC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7"/>
          <p:cNvSpPr/>
          <p:nvPr/>
        </p:nvSpPr>
        <p:spPr>
          <a:xfrm>
            <a:off x="3060000" y="2577960"/>
            <a:ext cx="2553480" cy="155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>
                <a:solidFill>
                  <a:srgbClr val="B8C5D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HTTP/Requisição</a:t>
            </a:r>
            <a:endParaRPr b="0" i="0" sz="1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7"/>
          <p:cNvSpPr/>
          <p:nvPr/>
        </p:nvSpPr>
        <p:spPr>
          <a:xfrm>
            <a:off x="733500" y="3164050"/>
            <a:ext cx="4880100" cy="19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>
                <a:solidFill>
                  <a:srgbClr val="54DACD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POST</a:t>
            </a:r>
            <a:r>
              <a:rPr b="0" i="0" lang="en-US" sz="1400" u="none" cap="none">
                <a:solidFill>
                  <a:srgbClr val="FF657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</a:t>
            </a:r>
            <a:r>
              <a:rPr b="0" i="0" lang="en-US" sz="1400" u="none" cap="none">
                <a:solidFill>
                  <a:srgbClr val="00FF00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/product/stock</a:t>
            </a:r>
            <a:r>
              <a:rPr b="0" i="0" lang="en-US" sz="1400" u="none" cap="none">
                <a:solidFill>
                  <a:srgbClr val="FF657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HTTP/1.1</a:t>
            </a:r>
            <a:endParaRPr b="0" i="0" sz="1400" u="none" cap="none">
              <a:solidFill>
                <a:srgbClr val="FF6573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>
              <a:solidFill>
                <a:srgbClr val="FF6573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>
                <a:solidFill>
                  <a:schemeClr val="accent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Host:</a:t>
            </a:r>
            <a:r>
              <a:rPr b="0" i="0" lang="en-US" sz="1300" u="none" cap="none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shop.example</a:t>
            </a:r>
            <a:endParaRPr b="0" i="0" sz="1300" u="none" cap="none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>
                <a:solidFill>
                  <a:schemeClr val="accent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Content-Type:</a:t>
            </a:r>
            <a:r>
              <a:rPr b="0" i="0" lang="en-US" sz="1300" u="none" cap="none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application/x-www-form-urlencoded</a:t>
            </a:r>
            <a:endParaRPr b="0" i="0" sz="1300" u="none" cap="none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>
                <a:solidFill>
                  <a:schemeClr val="accent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Cookie:</a:t>
            </a:r>
            <a:r>
              <a:rPr b="0" i="0" lang="en-US" sz="1300" u="none" cap="none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session= ...</a:t>
            </a:r>
            <a:endParaRPr b="0" i="0" sz="1300" u="none" cap="none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>
                <a:solidFill>
                  <a:schemeClr val="accent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Content-Length:</a:t>
            </a:r>
            <a:r>
              <a:rPr b="0" i="0" lang="en-US" sz="1300" u="none" cap="none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... </a:t>
            </a:r>
            <a:endParaRPr b="0" i="0" sz="1300" u="none" cap="none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>
              <a:solidFill>
                <a:srgbClr val="FF6573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stockApi=https://stock.example/check?id=7</a:t>
            </a:r>
            <a:endParaRPr b="0" i="0" sz="1300" u="none" cap="none"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279" name="Google Shape;279;p17"/>
          <p:cNvSpPr/>
          <p:nvPr/>
        </p:nvSpPr>
        <p:spPr>
          <a:xfrm>
            <a:off x="6057955" y="2423510"/>
            <a:ext cx="5128800" cy="2861700"/>
          </a:xfrm>
          <a:prstGeom prst="rect">
            <a:avLst/>
          </a:prstGeom>
          <a:solidFill>
            <a:srgbClr val="151E2B"/>
          </a:solidFill>
          <a:ln cap="flat" cmpd="sng" w="1007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7"/>
          <p:cNvSpPr/>
          <p:nvPr/>
        </p:nvSpPr>
        <p:spPr>
          <a:xfrm>
            <a:off x="6057955" y="2423510"/>
            <a:ext cx="5128800" cy="438600"/>
          </a:xfrm>
          <a:prstGeom prst="rect">
            <a:avLst/>
          </a:prstGeom>
          <a:solidFill>
            <a:srgbClr val="273345"/>
          </a:solidFill>
          <a:ln cap="flat" cmpd="sng" w="12600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17"/>
          <p:cNvSpPr/>
          <p:nvPr/>
        </p:nvSpPr>
        <p:spPr>
          <a:xfrm>
            <a:off x="6173875" y="2597390"/>
            <a:ext cx="42900" cy="91200"/>
          </a:xfrm>
          <a:prstGeom prst="ellipse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7"/>
          <p:cNvSpPr/>
          <p:nvPr/>
        </p:nvSpPr>
        <p:spPr>
          <a:xfrm>
            <a:off x="6285835" y="2597390"/>
            <a:ext cx="42600" cy="91200"/>
          </a:xfrm>
          <a:prstGeom prst="ellipse">
            <a:avLst/>
          </a:prstGeom>
          <a:solidFill>
            <a:srgbClr val="FFC76A"/>
          </a:solidFill>
          <a:ln cap="flat" cmpd="sng" w="12600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7"/>
          <p:cNvSpPr/>
          <p:nvPr/>
        </p:nvSpPr>
        <p:spPr>
          <a:xfrm>
            <a:off x="6397075" y="2597390"/>
            <a:ext cx="43200" cy="91200"/>
          </a:xfrm>
          <a:prstGeom prst="ellipse">
            <a:avLst/>
          </a:prstGeom>
          <a:solidFill>
            <a:srgbClr val="54DACD"/>
          </a:solidFill>
          <a:ln cap="flat" cmpd="sng" w="12600">
            <a:solidFill>
              <a:srgbClr val="54DAC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7"/>
          <p:cNvSpPr/>
          <p:nvPr/>
        </p:nvSpPr>
        <p:spPr>
          <a:xfrm>
            <a:off x="9782168" y="2579030"/>
            <a:ext cx="1258200" cy="15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>
                <a:solidFill>
                  <a:srgbClr val="B8C5D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terminal / exemplo ilustrativo</a:t>
            </a:r>
            <a:endParaRPr b="0" i="0" sz="1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17"/>
          <p:cNvSpPr/>
          <p:nvPr/>
        </p:nvSpPr>
        <p:spPr>
          <a:xfrm>
            <a:off x="6057955" y="2422790"/>
            <a:ext cx="5128800" cy="438600"/>
          </a:xfrm>
          <a:prstGeom prst="rect">
            <a:avLst/>
          </a:prstGeom>
          <a:solidFill>
            <a:srgbClr val="273345"/>
          </a:solidFill>
          <a:ln cap="flat" cmpd="sng" w="12600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17"/>
          <p:cNvSpPr/>
          <p:nvPr/>
        </p:nvSpPr>
        <p:spPr>
          <a:xfrm>
            <a:off x="6173875" y="2596670"/>
            <a:ext cx="42900" cy="91200"/>
          </a:xfrm>
          <a:prstGeom prst="ellipse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7"/>
          <p:cNvSpPr/>
          <p:nvPr/>
        </p:nvSpPr>
        <p:spPr>
          <a:xfrm>
            <a:off x="6285835" y="2596670"/>
            <a:ext cx="42600" cy="91200"/>
          </a:xfrm>
          <a:prstGeom prst="ellipse">
            <a:avLst/>
          </a:prstGeom>
          <a:solidFill>
            <a:srgbClr val="FFC76A"/>
          </a:solidFill>
          <a:ln cap="flat" cmpd="sng" w="12600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7"/>
          <p:cNvSpPr/>
          <p:nvPr/>
        </p:nvSpPr>
        <p:spPr>
          <a:xfrm>
            <a:off x="6397075" y="2596670"/>
            <a:ext cx="43200" cy="91200"/>
          </a:xfrm>
          <a:prstGeom prst="ellipse">
            <a:avLst/>
          </a:prstGeom>
          <a:solidFill>
            <a:srgbClr val="54DACD"/>
          </a:solidFill>
          <a:ln cap="flat" cmpd="sng" w="12600">
            <a:solidFill>
              <a:srgbClr val="54DAC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7"/>
          <p:cNvSpPr/>
          <p:nvPr/>
        </p:nvSpPr>
        <p:spPr>
          <a:xfrm>
            <a:off x="8486875" y="2578310"/>
            <a:ext cx="2553600" cy="15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>
                <a:solidFill>
                  <a:srgbClr val="B8C5D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HTTP/Resposta</a:t>
            </a:r>
            <a:endParaRPr b="0" i="0" sz="1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7"/>
          <p:cNvSpPr/>
          <p:nvPr/>
        </p:nvSpPr>
        <p:spPr>
          <a:xfrm>
            <a:off x="6160375" y="3164400"/>
            <a:ext cx="4880100" cy="19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>
                <a:solidFill>
                  <a:srgbClr val="FF657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HTTP/1.1 </a:t>
            </a:r>
            <a:r>
              <a:rPr b="0" i="0" lang="en-US" sz="1400" u="none" cap="none">
                <a:solidFill>
                  <a:schemeClr val="accent4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200 </a:t>
            </a:r>
            <a:r>
              <a:rPr b="0" i="0" lang="en-US" sz="1400" u="none" cap="none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OK</a:t>
            </a:r>
            <a:endParaRPr b="0" i="0" sz="1400" u="none" cap="none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t/>
            </a:r>
            <a:endParaRPr b="0" i="0" sz="1300" u="none" cap="none">
              <a:solidFill>
                <a:srgbClr val="FF6573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300" u="none" cap="none">
                <a:solidFill>
                  <a:schemeClr val="accent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Content-Type: </a:t>
            </a:r>
            <a:r>
              <a:rPr b="0" i="0" lang="en-US" sz="1300" u="none" cap="none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application/json</a:t>
            </a:r>
            <a:endParaRPr b="0" i="0" sz="1300" u="none" cap="none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300" u="none" cap="none">
                <a:solidFill>
                  <a:schemeClr val="accent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Cache-Control: </a:t>
            </a:r>
            <a:r>
              <a:rPr b="0" i="0" lang="en-US" sz="1300" u="none" cap="none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no-store</a:t>
            </a:r>
            <a:endParaRPr b="0" i="0" sz="1300" u="none" cap="none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US" sz="1300" u="none" cap="none">
                <a:solidFill>
                  <a:schemeClr val="accent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Set-Cookie: </a:t>
            </a:r>
            <a:r>
              <a:rPr b="0" i="0" lang="en-US" sz="1300" u="none" cap="none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session=...; Secure; HttpOnly</a:t>
            </a:r>
            <a:endParaRPr b="0" i="0" sz="1300" u="none" cap="none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300" u="none" cap="none">
              <a:solidFill>
                <a:schemeClr val="accent3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300" u="none" cap="none">
              <a:solidFill>
                <a:schemeClr val="accent3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-US" sz="1300" u="none" cap="none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{</a:t>
            </a:r>
            <a:r>
              <a:rPr b="0" i="0" lang="en-US" sz="1300" u="none" cap="none">
                <a:solidFill>
                  <a:srgbClr val="FFC76A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"stock"</a:t>
            </a:r>
            <a:r>
              <a:rPr b="0" i="0" lang="en-US" sz="1300" u="none" cap="none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: </a:t>
            </a:r>
            <a:r>
              <a:rPr b="0" i="0" lang="en-US" sz="1300" u="none" cap="none">
                <a:solidFill>
                  <a:srgbClr val="FFC76A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18</a:t>
            </a:r>
            <a:r>
              <a:rPr b="0" i="0" lang="en-US" sz="1300" u="none" cap="none">
                <a:solidFill>
                  <a:schemeClr val="lt1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}</a:t>
            </a:r>
            <a:endParaRPr b="0" i="0" sz="1300" u="none" cap="none">
              <a:solidFill>
                <a:schemeClr val="lt1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019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6" name="Google Shape;296;p18"/>
          <p:cNvCxnSpPr/>
          <p:nvPr/>
        </p:nvCxnSpPr>
        <p:spPr>
          <a:xfrm>
            <a:off x="841248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7" name="Google Shape;297;p18"/>
          <p:cNvCxnSpPr/>
          <p:nvPr/>
        </p:nvCxnSpPr>
        <p:spPr>
          <a:xfrm>
            <a:off x="885132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8" name="Google Shape;298;p18"/>
          <p:cNvCxnSpPr/>
          <p:nvPr/>
        </p:nvCxnSpPr>
        <p:spPr>
          <a:xfrm>
            <a:off x="929016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99" name="Google Shape;299;p18"/>
          <p:cNvCxnSpPr/>
          <p:nvPr/>
        </p:nvCxnSpPr>
        <p:spPr>
          <a:xfrm>
            <a:off x="972900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0" name="Google Shape;300;p18"/>
          <p:cNvCxnSpPr/>
          <p:nvPr/>
        </p:nvCxnSpPr>
        <p:spPr>
          <a:xfrm>
            <a:off x="1016784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1" name="Google Shape;301;p18"/>
          <p:cNvCxnSpPr/>
          <p:nvPr/>
        </p:nvCxnSpPr>
        <p:spPr>
          <a:xfrm>
            <a:off x="1060704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2" name="Google Shape;302;p18"/>
          <p:cNvCxnSpPr/>
          <p:nvPr/>
        </p:nvCxnSpPr>
        <p:spPr>
          <a:xfrm>
            <a:off x="1104588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3" name="Google Shape;303;p18"/>
          <p:cNvCxnSpPr/>
          <p:nvPr/>
        </p:nvCxnSpPr>
        <p:spPr>
          <a:xfrm>
            <a:off x="1148472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4" name="Google Shape;304;p18"/>
          <p:cNvCxnSpPr/>
          <p:nvPr/>
        </p:nvCxnSpPr>
        <p:spPr>
          <a:xfrm>
            <a:off x="1192356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5" name="Google Shape;305;p18"/>
          <p:cNvCxnSpPr/>
          <p:nvPr/>
        </p:nvCxnSpPr>
        <p:spPr>
          <a:xfrm>
            <a:off x="8412480" y="22860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6" name="Google Shape;306;p18"/>
          <p:cNvCxnSpPr/>
          <p:nvPr/>
        </p:nvCxnSpPr>
        <p:spPr>
          <a:xfrm>
            <a:off x="8412480" y="37396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7" name="Google Shape;307;p18"/>
          <p:cNvCxnSpPr/>
          <p:nvPr/>
        </p:nvCxnSpPr>
        <p:spPr>
          <a:xfrm>
            <a:off x="8412480" y="417852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8" name="Google Shape;308;p18"/>
          <p:cNvCxnSpPr/>
          <p:nvPr/>
        </p:nvCxnSpPr>
        <p:spPr>
          <a:xfrm>
            <a:off x="8412480" y="461772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09" name="Google Shape;309;p18"/>
          <p:cNvCxnSpPr/>
          <p:nvPr/>
        </p:nvCxnSpPr>
        <p:spPr>
          <a:xfrm>
            <a:off x="8412480" y="505656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0" name="Google Shape;310;p18"/>
          <p:cNvCxnSpPr/>
          <p:nvPr/>
        </p:nvCxnSpPr>
        <p:spPr>
          <a:xfrm>
            <a:off x="8412480" y="549540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1" name="Google Shape;311;p18"/>
          <p:cNvCxnSpPr/>
          <p:nvPr/>
        </p:nvCxnSpPr>
        <p:spPr>
          <a:xfrm>
            <a:off x="8412480" y="593424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2" name="Google Shape;312;p18"/>
          <p:cNvCxnSpPr/>
          <p:nvPr/>
        </p:nvCxnSpPr>
        <p:spPr>
          <a:xfrm>
            <a:off x="8412480" y="63730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13" name="Google Shape;313;p18"/>
          <p:cNvCxnSpPr/>
          <p:nvPr/>
        </p:nvCxnSpPr>
        <p:spPr>
          <a:xfrm>
            <a:off x="8412480" y="68122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4" name="Google Shape;314;p18"/>
          <p:cNvSpPr/>
          <p:nvPr/>
        </p:nvSpPr>
        <p:spPr>
          <a:xfrm>
            <a:off x="0" y="0"/>
            <a:ext cx="82200" cy="685770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18"/>
          <p:cNvSpPr/>
          <p:nvPr/>
        </p:nvSpPr>
        <p:spPr>
          <a:xfrm>
            <a:off x="511920" y="292680"/>
            <a:ext cx="28344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ExploitCamp</a:t>
            </a:r>
            <a:endParaRPr b="0" i="0" sz="2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8"/>
          <p:cNvSpPr/>
          <p:nvPr/>
        </p:nvSpPr>
        <p:spPr>
          <a:xfrm>
            <a:off x="9509760" y="320040"/>
            <a:ext cx="2057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RED TEAM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7" name="Google Shape;317;p18"/>
          <p:cNvCxnSpPr/>
          <p:nvPr/>
        </p:nvCxnSpPr>
        <p:spPr>
          <a:xfrm>
            <a:off x="511920" y="6364080"/>
            <a:ext cx="11155800" cy="300"/>
          </a:xfrm>
          <a:prstGeom prst="straightConnector1">
            <a:avLst/>
          </a:prstGeom>
          <a:noFill/>
          <a:ln cap="flat" cmpd="sng" w="1007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8" name="Google Shape;318;p18"/>
          <p:cNvSpPr/>
          <p:nvPr/>
        </p:nvSpPr>
        <p:spPr>
          <a:xfrm>
            <a:off x="511920" y="6464880"/>
            <a:ext cx="5303100" cy="15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CONTEÚDO</a:t>
            </a:r>
            <a:endParaRPr b="0" i="0" sz="9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8"/>
          <p:cNvSpPr/>
          <p:nvPr/>
        </p:nvSpPr>
        <p:spPr>
          <a:xfrm>
            <a:off x="11064240" y="6437520"/>
            <a:ext cx="594000" cy="18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05</a:t>
            </a:r>
            <a:endParaRPr b="0" i="0" sz="1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8"/>
          <p:cNvSpPr/>
          <p:nvPr/>
        </p:nvSpPr>
        <p:spPr>
          <a:xfrm>
            <a:off x="621720" y="932760"/>
            <a:ext cx="6949200" cy="2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PROTOCOLO HTTP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18"/>
          <p:cNvSpPr/>
          <p:nvPr/>
        </p:nvSpPr>
        <p:spPr>
          <a:xfrm>
            <a:off x="621720" y="1307520"/>
            <a:ext cx="10012200" cy="65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Fluxo de requisição</a:t>
            </a:r>
            <a:endParaRPr b="0" i="0" sz="3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18"/>
          <p:cNvSpPr/>
          <p:nvPr/>
        </p:nvSpPr>
        <p:spPr>
          <a:xfrm>
            <a:off x="621720" y="2066400"/>
            <a:ext cx="612300" cy="5430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3" name="Google Shape;323;p18"/>
          <p:cNvSpPr/>
          <p:nvPr/>
        </p:nvSpPr>
        <p:spPr>
          <a:xfrm>
            <a:off x="683901" y="3484775"/>
            <a:ext cx="2057100" cy="566700"/>
          </a:xfrm>
          <a:prstGeom prst="rect">
            <a:avLst/>
          </a:prstGeom>
          <a:solidFill>
            <a:srgbClr val="0B1019"/>
          </a:solidFill>
          <a:ln cap="flat" cmpd="sng" w="140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4" name="Google Shape;324;p18"/>
          <p:cNvSpPr/>
          <p:nvPr/>
        </p:nvSpPr>
        <p:spPr>
          <a:xfrm>
            <a:off x="791389" y="3658295"/>
            <a:ext cx="1842300" cy="17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Navegador do Usuário</a:t>
            </a:r>
            <a:endParaRPr b="0" i="0" sz="105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8"/>
          <p:cNvSpPr/>
          <p:nvPr/>
        </p:nvSpPr>
        <p:spPr>
          <a:xfrm>
            <a:off x="5094425" y="3492850"/>
            <a:ext cx="1842300" cy="566700"/>
          </a:xfrm>
          <a:prstGeom prst="rect">
            <a:avLst/>
          </a:prstGeom>
          <a:solidFill>
            <a:srgbClr val="FF6573"/>
          </a:solidFill>
          <a:ln cap="flat" cmpd="sng" w="140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8"/>
          <p:cNvSpPr/>
          <p:nvPr/>
        </p:nvSpPr>
        <p:spPr>
          <a:xfrm>
            <a:off x="5191163" y="3666370"/>
            <a:ext cx="1650000" cy="17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>
                <a:solidFill>
                  <a:srgbClr val="0B1019"/>
                </a:solidFill>
                <a:latin typeface="Inter"/>
                <a:ea typeface="Inter"/>
                <a:cs typeface="Inter"/>
                <a:sym typeface="Inter"/>
              </a:rPr>
              <a:t>Aplicação </a:t>
            </a:r>
            <a:endParaRPr b="1" i="0" sz="1050" u="none" cap="none">
              <a:solidFill>
                <a:srgbClr val="0B1019"/>
              </a:solidFill>
              <a:latin typeface="Inter"/>
              <a:ea typeface="Inter"/>
              <a:cs typeface="Inter"/>
              <a:sym typeface="Inter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>
                <a:solidFill>
                  <a:srgbClr val="0B1019"/>
                </a:solidFill>
                <a:latin typeface="Inter"/>
                <a:ea typeface="Inter"/>
                <a:cs typeface="Inter"/>
                <a:sym typeface="Inter"/>
              </a:rPr>
              <a:t>Web</a:t>
            </a:r>
            <a:endParaRPr b="1" i="0" sz="1050" u="none" cap="none">
              <a:solidFill>
                <a:srgbClr val="0B1019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27" name="Google Shape;327;p18"/>
          <p:cNvSpPr/>
          <p:nvPr/>
        </p:nvSpPr>
        <p:spPr>
          <a:xfrm>
            <a:off x="8851336" y="3492850"/>
            <a:ext cx="2017500" cy="566700"/>
          </a:xfrm>
          <a:prstGeom prst="rect">
            <a:avLst/>
          </a:prstGeom>
          <a:solidFill>
            <a:srgbClr val="0B1019"/>
          </a:solidFill>
          <a:ln cap="flat" cmpd="sng" w="140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p18"/>
          <p:cNvSpPr/>
          <p:nvPr/>
        </p:nvSpPr>
        <p:spPr>
          <a:xfrm>
            <a:off x="8956751" y="3666370"/>
            <a:ext cx="1806900" cy="17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Serviço de Estoque</a:t>
            </a:r>
            <a:endParaRPr b="0" i="0" sz="105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8"/>
          <p:cNvSpPr/>
          <p:nvPr/>
        </p:nvSpPr>
        <p:spPr>
          <a:xfrm>
            <a:off x="2969100" y="2994875"/>
            <a:ext cx="1932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>
                <a:solidFill>
                  <a:schemeClr val="accent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1 - POST stockApi=URL</a:t>
            </a:r>
            <a:endParaRPr b="0" i="0" sz="1200" u="none" cap="none">
              <a:solidFill>
                <a:schemeClr val="accent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330" name="Google Shape;330;p18"/>
          <p:cNvSpPr/>
          <p:nvPr/>
        </p:nvSpPr>
        <p:spPr>
          <a:xfrm>
            <a:off x="7216838" y="3107075"/>
            <a:ext cx="1441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>
                <a:solidFill>
                  <a:schemeClr val="accent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2 - GET p/ URL</a:t>
            </a:r>
            <a:endParaRPr b="0" i="0" sz="1200" u="none" cap="none">
              <a:solidFill>
                <a:schemeClr val="accent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331" name="Google Shape;331;p18"/>
          <p:cNvSpPr/>
          <p:nvPr/>
        </p:nvSpPr>
        <p:spPr>
          <a:xfrm>
            <a:off x="7173276" y="3938600"/>
            <a:ext cx="1441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>
                <a:solidFill>
                  <a:schemeClr val="accent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3 - Dados</a:t>
            </a:r>
            <a:endParaRPr b="0" i="0" sz="1200" u="none" cap="none">
              <a:solidFill>
                <a:schemeClr val="accent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sp>
        <p:nvSpPr>
          <p:cNvPr id="332" name="Google Shape;332;p18"/>
          <p:cNvSpPr/>
          <p:nvPr/>
        </p:nvSpPr>
        <p:spPr>
          <a:xfrm>
            <a:off x="3142251" y="4059550"/>
            <a:ext cx="1441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>
                <a:solidFill>
                  <a:schemeClr val="accent2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4- Resposta</a:t>
            </a:r>
            <a:endParaRPr b="0" i="0" sz="1200" u="none" cap="none">
              <a:solidFill>
                <a:schemeClr val="accent2"/>
              </a:solidFill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cxnSp>
        <p:nvCxnSpPr>
          <p:cNvPr id="333" name="Google Shape;333;p18"/>
          <p:cNvCxnSpPr/>
          <p:nvPr/>
        </p:nvCxnSpPr>
        <p:spPr>
          <a:xfrm flipH="1" rot="10800000">
            <a:off x="2729275" y="3269725"/>
            <a:ext cx="448800" cy="2472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34" name="Google Shape;334;p18"/>
          <p:cNvCxnSpPr/>
          <p:nvPr/>
        </p:nvCxnSpPr>
        <p:spPr>
          <a:xfrm>
            <a:off x="4460275" y="3452825"/>
            <a:ext cx="659400" cy="1281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35" name="Google Shape;335;p18"/>
          <p:cNvCxnSpPr/>
          <p:nvPr/>
        </p:nvCxnSpPr>
        <p:spPr>
          <a:xfrm flipH="1" rot="10800000">
            <a:off x="6841163" y="3407170"/>
            <a:ext cx="531600" cy="3459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36" name="Google Shape;336;p18"/>
          <p:cNvCxnSpPr/>
          <p:nvPr/>
        </p:nvCxnSpPr>
        <p:spPr>
          <a:xfrm>
            <a:off x="8288575" y="3407025"/>
            <a:ext cx="531300" cy="1650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37" name="Google Shape;337;p18"/>
          <p:cNvCxnSpPr/>
          <p:nvPr/>
        </p:nvCxnSpPr>
        <p:spPr>
          <a:xfrm flipH="1">
            <a:off x="8361736" y="3776200"/>
            <a:ext cx="489600" cy="3360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38" name="Google Shape;338;p18"/>
          <p:cNvCxnSpPr/>
          <p:nvPr/>
        </p:nvCxnSpPr>
        <p:spPr>
          <a:xfrm rot="10800000">
            <a:off x="6942125" y="4039050"/>
            <a:ext cx="494700" cy="915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39" name="Google Shape;339;p18"/>
          <p:cNvCxnSpPr/>
          <p:nvPr/>
        </p:nvCxnSpPr>
        <p:spPr>
          <a:xfrm flipH="1">
            <a:off x="4341125" y="4020650"/>
            <a:ext cx="705300" cy="1740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340" name="Google Shape;340;p18"/>
          <p:cNvCxnSpPr/>
          <p:nvPr/>
        </p:nvCxnSpPr>
        <p:spPr>
          <a:xfrm rot="10800000">
            <a:off x="2747675" y="4075700"/>
            <a:ext cx="558600" cy="26550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019"/>
        </a:solidFill>
      </p:bgPr>
    </p:bg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6" name="Google Shape;346;p19"/>
          <p:cNvCxnSpPr/>
          <p:nvPr/>
        </p:nvCxnSpPr>
        <p:spPr>
          <a:xfrm>
            <a:off x="841248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47" name="Google Shape;347;p19"/>
          <p:cNvCxnSpPr/>
          <p:nvPr/>
        </p:nvCxnSpPr>
        <p:spPr>
          <a:xfrm>
            <a:off x="885132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48" name="Google Shape;348;p19"/>
          <p:cNvCxnSpPr/>
          <p:nvPr/>
        </p:nvCxnSpPr>
        <p:spPr>
          <a:xfrm>
            <a:off x="929016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49" name="Google Shape;349;p19"/>
          <p:cNvCxnSpPr/>
          <p:nvPr/>
        </p:nvCxnSpPr>
        <p:spPr>
          <a:xfrm>
            <a:off x="972900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0" name="Google Shape;350;p19"/>
          <p:cNvCxnSpPr/>
          <p:nvPr/>
        </p:nvCxnSpPr>
        <p:spPr>
          <a:xfrm>
            <a:off x="1016784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1" name="Google Shape;351;p19"/>
          <p:cNvCxnSpPr/>
          <p:nvPr/>
        </p:nvCxnSpPr>
        <p:spPr>
          <a:xfrm>
            <a:off x="1060704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2" name="Google Shape;352;p19"/>
          <p:cNvCxnSpPr/>
          <p:nvPr/>
        </p:nvCxnSpPr>
        <p:spPr>
          <a:xfrm>
            <a:off x="1104588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3" name="Google Shape;353;p19"/>
          <p:cNvCxnSpPr/>
          <p:nvPr/>
        </p:nvCxnSpPr>
        <p:spPr>
          <a:xfrm>
            <a:off x="1148472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4" name="Google Shape;354;p19"/>
          <p:cNvCxnSpPr/>
          <p:nvPr/>
        </p:nvCxnSpPr>
        <p:spPr>
          <a:xfrm>
            <a:off x="1192356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5" name="Google Shape;355;p19"/>
          <p:cNvCxnSpPr/>
          <p:nvPr/>
        </p:nvCxnSpPr>
        <p:spPr>
          <a:xfrm>
            <a:off x="8412480" y="22860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6" name="Google Shape;356;p19"/>
          <p:cNvCxnSpPr/>
          <p:nvPr/>
        </p:nvCxnSpPr>
        <p:spPr>
          <a:xfrm>
            <a:off x="8412480" y="37396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7" name="Google Shape;357;p19"/>
          <p:cNvCxnSpPr/>
          <p:nvPr/>
        </p:nvCxnSpPr>
        <p:spPr>
          <a:xfrm>
            <a:off x="8412480" y="417852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8" name="Google Shape;358;p19"/>
          <p:cNvCxnSpPr/>
          <p:nvPr/>
        </p:nvCxnSpPr>
        <p:spPr>
          <a:xfrm>
            <a:off x="8412480" y="461772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59" name="Google Shape;359;p19"/>
          <p:cNvCxnSpPr/>
          <p:nvPr/>
        </p:nvCxnSpPr>
        <p:spPr>
          <a:xfrm>
            <a:off x="8412480" y="505656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60" name="Google Shape;360;p19"/>
          <p:cNvCxnSpPr/>
          <p:nvPr/>
        </p:nvCxnSpPr>
        <p:spPr>
          <a:xfrm>
            <a:off x="8412480" y="549540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61" name="Google Shape;361;p19"/>
          <p:cNvCxnSpPr/>
          <p:nvPr/>
        </p:nvCxnSpPr>
        <p:spPr>
          <a:xfrm>
            <a:off x="8412480" y="593424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62" name="Google Shape;362;p19"/>
          <p:cNvCxnSpPr/>
          <p:nvPr/>
        </p:nvCxnSpPr>
        <p:spPr>
          <a:xfrm>
            <a:off x="8412480" y="63730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363" name="Google Shape;363;p19"/>
          <p:cNvCxnSpPr/>
          <p:nvPr/>
        </p:nvCxnSpPr>
        <p:spPr>
          <a:xfrm>
            <a:off x="8412480" y="68122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4" name="Google Shape;364;p19"/>
          <p:cNvSpPr/>
          <p:nvPr/>
        </p:nvSpPr>
        <p:spPr>
          <a:xfrm>
            <a:off x="0" y="0"/>
            <a:ext cx="82200" cy="685770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19"/>
          <p:cNvSpPr/>
          <p:nvPr/>
        </p:nvSpPr>
        <p:spPr>
          <a:xfrm>
            <a:off x="511920" y="292680"/>
            <a:ext cx="28344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ExploitCamp</a:t>
            </a:r>
            <a:endParaRPr b="0" i="0" sz="2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6" name="Google Shape;366;p19"/>
          <p:cNvSpPr/>
          <p:nvPr/>
        </p:nvSpPr>
        <p:spPr>
          <a:xfrm>
            <a:off x="9509760" y="320040"/>
            <a:ext cx="2057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RED TEAM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7" name="Google Shape;367;p19"/>
          <p:cNvCxnSpPr/>
          <p:nvPr/>
        </p:nvCxnSpPr>
        <p:spPr>
          <a:xfrm>
            <a:off x="511920" y="6364080"/>
            <a:ext cx="11155800" cy="300"/>
          </a:xfrm>
          <a:prstGeom prst="straightConnector1">
            <a:avLst/>
          </a:prstGeom>
          <a:noFill/>
          <a:ln cap="flat" cmpd="sng" w="1007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8" name="Google Shape;368;p19"/>
          <p:cNvSpPr/>
          <p:nvPr/>
        </p:nvSpPr>
        <p:spPr>
          <a:xfrm>
            <a:off x="511920" y="6464880"/>
            <a:ext cx="5303100" cy="15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CONTEÚDO</a:t>
            </a:r>
            <a:endParaRPr b="0" i="0" sz="9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19"/>
          <p:cNvSpPr/>
          <p:nvPr/>
        </p:nvSpPr>
        <p:spPr>
          <a:xfrm>
            <a:off x="11064240" y="6437520"/>
            <a:ext cx="594000" cy="18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06</a:t>
            </a:r>
            <a:endParaRPr b="0" i="0" sz="1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9"/>
          <p:cNvSpPr/>
          <p:nvPr/>
        </p:nvSpPr>
        <p:spPr>
          <a:xfrm>
            <a:off x="621720" y="932760"/>
            <a:ext cx="6949200" cy="2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CLIENT-SIDE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19"/>
          <p:cNvSpPr/>
          <p:nvPr/>
        </p:nvSpPr>
        <p:spPr>
          <a:xfrm>
            <a:off x="621720" y="1307520"/>
            <a:ext cx="10012200" cy="65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Client decide os dados!</a:t>
            </a:r>
            <a:endParaRPr b="0" i="0" sz="3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19"/>
          <p:cNvSpPr/>
          <p:nvPr/>
        </p:nvSpPr>
        <p:spPr>
          <a:xfrm>
            <a:off x="621720" y="2066400"/>
            <a:ext cx="612300" cy="5430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19"/>
          <p:cNvSpPr/>
          <p:nvPr/>
        </p:nvSpPr>
        <p:spPr>
          <a:xfrm>
            <a:off x="628650" y="2400300"/>
            <a:ext cx="4095750" cy="3000375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p19"/>
          <p:cNvSpPr/>
          <p:nvPr/>
        </p:nvSpPr>
        <p:spPr>
          <a:xfrm>
            <a:off x="628650" y="2400300"/>
            <a:ext cx="4095750" cy="457200"/>
          </a:xfrm>
          <a:prstGeom prst="rect">
            <a:avLst/>
          </a:prstGeom>
          <a:solidFill>
            <a:srgbClr val="2A394D"/>
          </a:solidFill>
          <a:ln cap="flat" cmpd="sng" w="9525">
            <a:solidFill>
              <a:srgbClr val="2A394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p19"/>
          <p:cNvSpPr/>
          <p:nvPr/>
        </p:nvSpPr>
        <p:spPr>
          <a:xfrm>
            <a:off x="762000" y="2571750"/>
            <a:ext cx="66675" cy="114300"/>
          </a:xfrm>
          <a:prstGeom prst="ellipse">
            <a:avLst/>
          </a:prstGeom>
          <a:solidFill>
            <a:srgbClr val="FF6573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19"/>
          <p:cNvSpPr/>
          <p:nvPr/>
        </p:nvSpPr>
        <p:spPr>
          <a:xfrm>
            <a:off x="895350" y="2571750"/>
            <a:ext cx="66675" cy="114300"/>
          </a:xfrm>
          <a:prstGeom prst="ellipse">
            <a:avLst/>
          </a:prstGeom>
          <a:solidFill>
            <a:srgbClr val="FFC76A"/>
          </a:solidFill>
          <a:ln cap="flat" cmpd="sng" w="9525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7" name="Google Shape;377;p19"/>
          <p:cNvSpPr/>
          <p:nvPr/>
        </p:nvSpPr>
        <p:spPr>
          <a:xfrm>
            <a:off x="1028700" y="2571750"/>
            <a:ext cx="66675" cy="114300"/>
          </a:xfrm>
          <a:prstGeom prst="ellipse">
            <a:avLst/>
          </a:prstGeom>
          <a:solidFill>
            <a:srgbClr val="54DAD0"/>
          </a:solidFill>
          <a:ln cap="flat" cmpd="sng" w="9525">
            <a:solidFill>
              <a:srgbClr val="54DA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8" name="Google Shape;378;p19"/>
          <p:cNvSpPr/>
          <p:nvPr/>
        </p:nvSpPr>
        <p:spPr>
          <a:xfrm>
            <a:off x="2724150" y="2486025"/>
            <a:ext cx="18478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>
                <a:solidFill>
                  <a:srgbClr val="B8C5D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interface / navegador</a:t>
            </a:r>
            <a:endParaRPr/>
          </a:p>
        </p:txBody>
      </p:sp>
      <p:sp>
        <p:nvSpPr>
          <p:cNvPr id="379" name="Google Shape;379;p19"/>
          <p:cNvSpPr/>
          <p:nvPr/>
        </p:nvSpPr>
        <p:spPr>
          <a:xfrm>
            <a:off x="838200" y="3009900"/>
            <a:ext cx="2857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1" i="0" lang="en-US" sz="1125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FORMULÁRIO EXIBIDO</a:t>
            </a:r>
            <a:endParaRPr/>
          </a:p>
        </p:txBody>
      </p:sp>
      <p:sp>
        <p:nvSpPr>
          <p:cNvPr id="380" name="Google Shape;380;p19"/>
          <p:cNvSpPr/>
          <p:nvPr/>
        </p:nvSpPr>
        <p:spPr>
          <a:xfrm>
            <a:off x="838200" y="3371850"/>
            <a:ext cx="3619500" cy="361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País</a:t>
            </a:r>
            <a:endParaRPr/>
          </a:p>
        </p:txBody>
      </p:sp>
      <p:sp>
        <p:nvSpPr>
          <p:cNvPr id="381" name="Google Shape;381;p19"/>
          <p:cNvSpPr/>
          <p:nvPr/>
        </p:nvSpPr>
        <p:spPr>
          <a:xfrm>
            <a:off x="838200" y="3733800"/>
            <a:ext cx="3619500" cy="45720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19"/>
          <p:cNvSpPr/>
          <p:nvPr/>
        </p:nvSpPr>
        <p:spPr>
          <a:xfrm>
            <a:off x="952500" y="3790950"/>
            <a:ext cx="333375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en-US" sz="1275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Brasil                         ▾</a:t>
            </a:r>
            <a:endParaRPr/>
          </a:p>
        </p:txBody>
      </p:sp>
      <p:sp>
        <p:nvSpPr>
          <p:cNvPr id="383" name="Google Shape;383;p19"/>
          <p:cNvSpPr/>
          <p:nvPr/>
        </p:nvSpPr>
        <p:spPr>
          <a:xfrm>
            <a:off x="838200" y="4267200"/>
            <a:ext cx="3619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en-US" sz="1125" u="none" cap="none">
                <a:solidFill>
                  <a:srgbClr val="B8C5D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user_id = 42     readonly</a:t>
            </a:r>
            <a:endParaRPr/>
          </a:p>
        </p:txBody>
      </p:sp>
      <p:sp>
        <p:nvSpPr>
          <p:cNvPr id="384" name="Google Shape;384;p19"/>
          <p:cNvSpPr/>
          <p:nvPr/>
        </p:nvSpPr>
        <p:spPr>
          <a:xfrm>
            <a:off x="838200" y="4629150"/>
            <a:ext cx="3619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en-US" sz="1125" u="none" cap="none">
                <a:solidFill>
                  <a:srgbClr val="B8C5D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role = user       hidden</a:t>
            </a:r>
            <a:endParaRPr/>
          </a:p>
        </p:txBody>
      </p:sp>
      <p:sp>
        <p:nvSpPr>
          <p:cNvPr id="385" name="Google Shape;385;p19"/>
          <p:cNvSpPr/>
          <p:nvPr/>
        </p:nvSpPr>
        <p:spPr>
          <a:xfrm>
            <a:off x="3276600" y="5010150"/>
            <a:ext cx="1181100" cy="266700"/>
          </a:xfrm>
          <a:prstGeom prst="rect">
            <a:avLst/>
          </a:prstGeom>
          <a:solidFill>
            <a:srgbClr val="FF6573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19"/>
          <p:cNvSpPr/>
          <p:nvPr/>
        </p:nvSpPr>
        <p:spPr>
          <a:xfrm>
            <a:off x="3276600" y="5000625"/>
            <a:ext cx="11811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>
                <a:solidFill>
                  <a:srgbClr val="0B1019"/>
                </a:solidFill>
                <a:latin typeface="Inter"/>
                <a:ea typeface="Inter"/>
                <a:cs typeface="Inter"/>
                <a:sym typeface="Inter"/>
              </a:rPr>
              <a:t>ENVIAR</a:t>
            </a:r>
            <a:endParaRPr/>
          </a:p>
        </p:txBody>
      </p:sp>
      <p:sp>
        <p:nvSpPr>
          <p:cNvPr id="387" name="Google Shape;387;p19"/>
          <p:cNvSpPr/>
          <p:nvPr/>
        </p:nvSpPr>
        <p:spPr>
          <a:xfrm>
            <a:off x="5200650" y="2400300"/>
            <a:ext cx="6334125" cy="236220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8" name="Google Shape;388;p19"/>
          <p:cNvSpPr/>
          <p:nvPr/>
        </p:nvSpPr>
        <p:spPr>
          <a:xfrm>
            <a:off x="5200650" y="2400300"/>
            <a:ext cx="6334125" cy="457200"/>
          </a:xfrm>
          <a:prstGeom prst="rect">
            <a:avLst/>
          </a:prstGeom>
          <a:solidFill>
            <a:srgbClr val="2A394D"/>
          </a:solidFill>
          <a:ln cap="flat" cmpd="sng" w="9525">
            <a:solidFill>
              <a:srgbClr val="2A394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19"/>
          <p:cNvSpPr/>
          <p:nvPr/>
        </p:nvSpPr>
        <p:spPr>
          <a:xfrm>
            <a:off x="5334000" y="2571750"/>
            <a:ext cx="66675" cy="114300"/>
          </a:xfrm>
          <a:prstGeom prst="ellipse">
            <a:avLst/>
          </a:prstGeom>
          <a:solidFill>
            <a:srgbClr val="FF6573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0" name="Google Shape;390;p19"/>
          <p:cNvSpPr/>
          <p:nvPr/>
        </p:nvSpPr>
        <p:spPr>
          <a:xfrm>
            <a:off x="5467350" y="2571750"/>
            <a:ext cx="66675" cy="114300"/>
          </a:xfrm>
          <a:prstGeom prst="ellipse">
            <a:avLst/>
          </a:prstGeom>
          <a:solidFill>
            <a:srgbClr val="FFC76A"/>
          </a:solidFill>
          <a:ln cap="flat" cmpd="sng" w="9525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19"/>
          <p:cNvSpPr/>
          <p:nvPr/>
        </p:nvSpPr>
        <p:spPr>
          <a:xfrm>
            <a:off x="5600700" y="2571750"/>
            <a:ext cx="66675" cy="114300"/>
          </a:xfrm>
          <a:prstGeom prst="ellipse">
            <a:avLst/>
          </a:prstGeom>
          <a:solidFill>
            <a:srgbClr val="54DAD0"/>
          </a:solidFill>
          <a:ln cap="flat" cmpd="sng" w="9525">
            <a:solidFill>
              <a:srgbClr val="54DA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19"/>
          <p:cNvSpPr/>
          <p:nvPr/>
        </p:nvSpPr>
        <p:spPr>
          <a:xfrm>
            <a:off x="9534525" y="2486025"/>
            <a:ext cx="18478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7"/>
              <a:buFont typeface="Arial"/>
              <a:buNone/>
            </a:pPr>
            <a:r>
              <a:rPr b="0" i="0" lang="en-US" sz="938" u="none" cap="none">
                <a:solidFill>
                  <a:srgbClr val="B8C5D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HTTP / requisição alterada</a:t>
            </a:r>
            <a:endParaRPr/>
          </a:p>
        </p:txBody>
      </p:sp>
      <p:sp>
        <p:nvSpPr>
          <p:cNvPr id="393" name="Google Shape;393;p19"/>
          <p:cNvSpPr/>
          <p:nvPr/>
        </p:nvSpPr>
        <p:spPr>
          <a:xfrm>
            <a:off x="5448300" y="3028950"/>
            <a:ext cx="5810250" cy="15049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en-US" sz="1275" u="none" cap="none">
                <a:solidFill>
                  <a:srgbClr val="F2F5FA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POST /profile/update HTTP/1.1</a:t>
            </a:r>
            <a:endParaRPr/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en-US" sz="1275" u="none" cap="none">
                <a:solidFill>
                  <a:srgbClr val="F2F5FA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Content-Type: application/x-www-form-urlencoded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t/>
            </a:r>
            <a:endParaRPr b="0" i="0" sz="1275" u="none" cap="none">
              <a:solidFill>
                <a:srgbClr val="F2F5FA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en-US" sz="1275" u="none" cap="none">
                <a:solidFill>
                  <a:srgbClr val="F2F5FA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country=XX&amp;user_id=99&amp;role=admin</a:t>
            </a:r>
            <a:endParaRPr/>
          </a:p>
        </p:txBody>
      </p:sp>
      <p:sp>
        <p:nvSpPr>
          <p:cNvPr id="394" name="Google Shape;394;p19"/>
          <p:cNvSpPr/>
          <p:nvPr/>
        </p:nvSpPr>
        <p:spPr>
          <a:xfrm>
            <a:off x="5200650" y="4914900"/>
            <a:ext cx="6334125" cy="495300"/>
          </a:xfrm>
          <a:prstGeom prst="rect">
            <a:avLst/>
          </a:prstGeom>
          <a:solidFill>
            <a:srgbClr val="1A2534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19"/>
          <p:cNvSpPr/>
          <p:nvPr/>
        </p:nvSpPr>
        <p:spPr>
          <a:xfrm>
            <a:off x="5391150" y="4972050"/>
            <a:ext cx="5953125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lang="en-US" sz="1325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A interface pode limitar valores, mas o servidor recebe qualquer valor</a:t>
            </a:r>
            <a:endParaRPr sz="13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019"/>
        </a:solidFill>
      </p:bgPr>
    </p:bg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1" name="Google Shape;401;p20"/>
          <p:cNvCxnSpPr/>
          <p:nvPr/>
        </p:nvCxnSpPr>
        <p:spPr>
          <a:xfrm>
            <a:off x="841248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02" name="Google Shape;402;p20"/>
          <p:cNvCxnSpPr/>
          <p:nvPr/>
        </p:nvCxnSpPr>
        <p:spPr>
          <a:xfrm>
            <a:off x="885132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03" name="Google Shape;403;p20"/>
          <p:cNvCxnSpPr/>
          <p:nvPr/>
        </p:nvCxnSpPr>
        <p:spPr>
          <a:xfrm>
            <a:off x="929016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04" name="Google Shape;404;p20"/>
          <p:cNvCxnSpPr/>
          <p:nvPr/>
        </p:nvCxnSpPr>
        <p:spPr>
          <a:xfrm>
            <a:off x="972900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05" name="Google Shape;405;p20"/>
          <p:cNvCxnSpPr/>
          <p:nvPr/>
        </p:nvCxnSpPr>
        <p:spPr>
          <a:xfrm>
            <a:off x="1016784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06" name="Google Shape;406;p20"/>
          <p:cNvCxnSpPr/>
          <p:nvPr/>
        </p:nvCxnSpPr>
        <p:spPr>
          <a:xfrm>
            <a:off x="1060704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07" name="Google Shape;407;p20"/>
          <p:cNvCxnSpPr/>
          <p:nvPr/>
        </p:nvCxnSpPr>
        <p:spPr>
          <a:xfrm>
            <a:off x="1104588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08" name="Google Shape;408;p20"/>
          <p:cNvCxnSpPr/>
          <p:nvPr/>
        </p:nvCxnSpPr>
        <p:spPr>
          <a:xfrm>
            <a:off x="1148472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09" name="Google Shape;409;p20"/>
          <p:cNvCxnSpPr/>
          <p:nvPr/>
        </p:nvCxnSpPr>
        <p:spPr>
          <a:xfrm>
            <a:off x="1192356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10" name="Google Shape;410;p20"/>
          <p:cNvCxnSpPr/>
          <p:nvPr/>
        </p:nvCxnSpPr>
        <p:spPr>
          <a:xfrm>
            <a:off x="8412480" y="22860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11" name="Google Shape;411;p20"/>
          <p:cNvCxnSpPr/>
          <p:nvPr/>
        </p:nvCxnSpPr>
        <p:spPr>
          <a:xfrm>
            <a:off x="8412480" y="37396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12" name="Google Shape;412;p20"/>
          <p:cNvCxnSpPr/>
          <p:nvPr/>
        </p:nvCxnSpPr>
        <p:spPr>
          <a:xfrm>
            <a:off x="8412480" y="417852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13" name="Google Shape;413;p20"/>
          <p:cNvCxnSpPr/>
          <p:nvPr/>
        </p:nvCxnSpPr>
        <p:spPr>
          <a:xfrm>
            <a:off x="8412480" y="461772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14" name="Google Shape;414;p20"/>
          <p:cNvCxnSpPr/>
          <p:nvPr/>
        </p:nvCxnSpPr>
        <p:spPr>
          <a:xfrm>
            <a:off x="8412480" y="505656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15" name="Google Shape;415;p20"/>
          <p:cNvCxnSpPr/>
          <p:nvPr/>
        </p:nvCxnSpPr>
        <p:spPr>
          <a:xfrm>
            <a:off x="8412480" y="549540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16" name="Google Shape;416;p20"/>
          <p:cNvCxnSpPr/>
          <p:nvPr/>
        </p:nvCxnSpPr>
        <p:spPr>
          <a:xfrm>
            <a:off x="8412480" y="593424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17" name="Google Shape;417;p20"/>
          <p:cNvCxnSpPr/>
          <p:nvPr/>
        </p:nvCxnSpPr>
        <p:spPr>
          <a:xfrm>
            <a:off x="8412480" y="63730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18" name="Google Shape;418;p20"/>
          <p:cNvCxnSpPr/>
          <p:nvPr/>
        </p:nvCxnSpPr>
        <p:spPr>
          <a:xfrm>
            <a:off x="8412480" y="68122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19" name="Google Shape;419;p20"/>
          <p:cNvSpPr/>
          <p:nvPr/>
        </p:nvSpPr>
        <p:spPr>
          <a:xfrm>
            <a:off x="0" y="0"/>
            <a:ext cx="82200" cy="685770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20"/>
          <p:cNvSpPr/>
          <p:nvPr/>
        </p:nvSpPr>
        <p:spPr>
          <a:xfrm>
            <a:off x="511920" y="292680"/>
            <a:ext cx="28344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ExploitCamp</a:t>
            </a:r>
            <a:endParaRPr b="0" i="0" sz="2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20"/>
          <p:cNvSpPr/>
          <p:nvPr/>
        </p:nvSpPr>
        <p:spPr>
          <a:xfrm>
            <a:off x="9509760" y="320040"/>
            <a:ext cx="2057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RED TEAM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22" name="Google Shape;422;p20"/>
          <p:cNvCxnSpPr/>
          <p:nvPr/>
        </p:nvCxnSpPr>
        <p:spPr>
          <a:xfrm>
            <a:off x="511920" y="6364080"/>
            <a:ext cx="11155800" cy="300"/>
          </a:xfrm>
          <a:prstGeom prst="straightConnector1">
            <a:avLst/>
          </a:prstGeom>
          <a:noFill/>
          <a:ln cap="flat" cmpd="sng" w="1007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23" name="Google Shape;423;p20"/>
          <p:cNvSpPr/>
          <p:nvPr/>
        </p:nvSpPr>
        <p:spPr>
          <a:xfrm>
            <a:off x="511920" y="6464880"/>
            <a:ext cx="5303100" cy="15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CONTEÚDO</a:t>
            </a:r>
            <a:endParaRPr b="0" i="0" sz="9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20"/>
          <p:cNvSpPr/>
          <p:nvPr/>
        </p:nvSpPr>
        <p:spPr>
          <a:xfrm>
            <a:off x="11064240" y="6437520"/>
            <a:ext cx="594000" cy="18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07</a:t>
            </a:r>
            <a:endParaRPr b="0" i="0" sz="1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20"/>
          <p:cNvSpPr/>
          <p:nvPr/>
        </p:nvSpPr>
        <p:spPr>
          <a:xfrm>
            <a:off x="621720" y="932760"/>
            <a:ext cx="6949200" cy="2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COMMAND INJECTION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20"/>
          <p:cNvSpPr/>
          <p:nvPr/>
        </p:nvSpPr>
        <p:spPr>
          <a:xfrm>
            <a:off x="621720" y="1307520"/>
            <a:ext cx="10012200" cy="65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Dados virando comandos!</a:t>
            </a:r>
            <a:endParaRPr b="0" i="0" sz="3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20"/>
          <p:cNvSpPr/>
          <p:nvPr/>
        </p:nvSpPr>
        <p:spPr>
          <a:xfrm>
            <a:off x="621720" y="2066400"/>
            <a:ext cx="612300" cy="5430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20"/>
          <p:cNvSpPr/>
          <p:nvPr/>
        </p:nvSpPr>
        <p:spPr>
          <a:xfrm>
            <a:off x="628650" y="2381250"/>
            <a:ext cx="10906125" cy="55245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9" name="Google Shape;429;p20"/>
          <p:cNvSpPr/>
          <p:nvPr/>
        </p:nvSpPr>
        <p:spPr>
          <a:xfrm>
            <a:off x="838200" y="2447925"/>
            <a:ext cx="104775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0" i="0" lang="en-US" sz="165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O </a:t>
            </a:r>
            <a:r>
              <a:rPr lang="en-US" sz="1650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servidor</a:t>
            </a:r>
            <a:r>
              <a:rPr b="0" i="0" lang="en-US" sz="165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 espera um valor</a:t>
            </a:r>
            <a:r>
              <a:rPr lang="en-US" sz="1650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, o </a:t>
            </a:r>
            <a:r>
              <a:rPr b="0" i="0" lang="en-US" sz="165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shell interpreta</a:t>
            </a:r>
            <a:r>
              <a:rPr lang="en-US" sz="1650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 de outra forma.</a:t>
            </a:r>
            <a:endParaRPr/>
          </a:p>
        </p:txBody>
      </p:sp>
      <p:sp>
        <p:nvSpPr>
          <p:cNvPr id="430" name="Google Shape;430;p20"/>
          <p:cNvSpPr/>
          <p:nvPr/>
        </p:nvSpPr>
        <p:spPr>
          <a:xfrm>
            <a:off x="628650" y="3143250"/>
            <a:ext cx="6810375" cy="238125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20"/>
          <p:cNvSpPr/>
          <p:nvPr/>
        </p:nvSpPr>
        <p:spPr>
          <a:xfrm>
            <a:off x="628650" y="3143250"/>
            <a:ext cx="6810375" cy="457200"/>
          </a:xfrm>
          <a:prstGeom prst="rect">
            <a:avLst/>
          </a:prstGeom>
          <a:solidFill>
            <a:srgbClr val="2A394D"/>
          </a:solidFill>
          <a:ln cap="flat" cmpd="sng" w="9525">
            <a:solidFill>
              <a:srgbClr val="2A394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20"/>
          <p:cNvSpPr/>
          <p:nvPr/>
        </p:nvSpPr>
        <p:spPr>
          <a:xfrm>
            <a:off x="762000" y="3314700"/>
            <a:ext cx="66675" cy="114300"/>
          </a:xfrm>
          <a:prstGeom prst="ellipse">
            <a:avLst/>
          </a:prstGeom>
          <a:solidFill>
            <a:srgbClr val="FF6573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p20"/>
          <p:cNvSpPr/>
          <p:nvPr/>
        </p:nvSpPr>
        <p:spPr>
          <a:xfrm>
            <a:off x="895350" y="3314700"/>
            <a:ext cx="66675" cy="114300"/>
          </a:xfrm>
          <a:prstGeom prst="ellipse">
            <a:avLst/>
          </a:prstGeom>
          <a:solidFill>
            <a:srgbClr val="FFC76A"/>
          </a:solidFill>
          <a:ln cap="flat" cmpd="sng" w="9525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20"/>
          <p:cNvSpPr/>
          <p:nvPr/>
        </p:nvSpPr>
        <p:spPr>
          <a:xfrm>
            <a:off x="1028700" y="3314700"/>
            <a:ext cx="66675" cy="114300"/>
          </a:xfrm>
          <a:prstGeom prst="ellipse">
            <a:avLst/>
          </a:prstGeom>
          <a:solidFill>
            <a:srgbClr val="54DAD0"/>
          </a:solidFill>
          <a:ln cap="flat" cmpd="sng" w="9525">
            <a:solidFill>
              <a:srgbClr val="54DA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5" name="Google Shape;435;p20"/>
          <p:cNvSpPr/>
          <p:nvPr/>
        </p:nvSpPr>
        <p:spPr>
          <a:xfrm>
            <a:off x="4999313" y="3228975"/>
            <a:ext cx="22872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7"/>
              <a:buFont typeface="Arial"/>
              <a:buNone/>
            </a:pPr>
            <a:r>
              <a:rPr b="0" i="0" lang="en-US" sz="938" u="none" cap="none">
                <a:solidFill>
                  <a:srgbClr val="B8C5D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backend / comando</a:t>
            </a:r>
            <a:endParaRPr/>
          </a:p>
        </p:txBody>
      </p:sp>
      <p:sp>
        <p:nvSpPr>
          <p:cNvPr id="436" name="Google Shape;436;p20"/>
          <p:cNvSpPr/>
          <p:nvPr/>
        </p:nvSpPr>
        <p:spPr>
          <a:xfrm>
            <a:off x="857250" y="3752850"/>
            <a:ext cx="634365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no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en-US" sz="1275" u="none" cap="none">
                <a:solidFill>
                  <a:schemeClr val="accent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Entrada esperada:</a:t>
            </a:r>
            <a:r>
              <a:rPr b="0" i="0" lang="en-US" sz="1275" u="none" cap="none">
                <a:solidFill>
                  <a:srgbClr val="F2F5FA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 UTC</a:t>
            </a:r>
            <a:endParaRPr/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en-US" sz="1275" cap="none">
                <a:solidFill>
                  <a:schemeClr val="accent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Código:  </a:t>
            </a:r>
            <a:r>
              <a:rPr b="0" i="0" lang="en-US" sz="1275" u="none" cap="none">
                <a:solidFill>
                  <a:srgbClr val="F2F5FA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         system("TZ=" + input + " date")</a:t>
            </a:r>
            <a:endParaRPr/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en-US" sz="1275" u="none" cap="none">
                <a:solidFill>
                  <a:schemeClr val="accent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Entrada alterada:</a:t>
            </a:r>
            <a:r>
              <a:rPr b="0" i="0" lang="en-US" sz="1275" u="none" cap="none">
                <a:solidFill>
                  <a:srgbClr val="F2F5FA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 ; whoami #</a:t>
            </a:r>
            <a:endParaRPr/>
          </a:p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en-US" sz="1275" u="none" cap="none">
                <a:solidFill>
                  <a:schemeClr val="accent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Resultado:</a:t>
            </a:r>
            <a:r>
              <a:rPr b="0" i="0" lang="en-US" sz="1275" u="none" cap="none">
                <a:solidFill>
                  <a:srgbClr val="F2F5FA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        TZ=; whoami # date</a:t>
            </a:r>
            <a:endParaRPr/>
          </a:p>
        </p:txBody>
      </p:sp>
      <p:sp>
        <p:nvSpPr>
          <p:cNvPr id="437" name="Google Shape;437;p20"/>
          <p:cNvSpPr/>
          <p:nvPr/>
        </p:nvSpPr>
        <p:spPr>
          <a:xfrm>
            <a:off x="7781925" y="3143250"/>
            <a:ext cx="3752850" cy="64770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8" name="Google Shape;438;p20"/>
          <p:cNvSpPr/>
          <p:nvPr/>
        </p:nvSpPr>
        <p:spPr>
          <a:xfrm>
            <a:off x="7896225" y="3219450"/>
            <a:ext cx="3429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01</a:t>
            </a:r>
            <a:endParaRPr/>
          </a:p>
        </p:txBody>
      </p:sp>
      <p:sp>
        <p:nvSpPr>
          <p:cNvPr id="439" name="Google Shape;439;p20"/>
          <p:cNvSpPr/>
          <p:nvPr/>
        </p:nvSpPr>
        <p:spPr>
          <a:xfrm>
            <a:off x="8258175" y="3219450"/>
            <a:ext cx="31623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Dado controlado</a:t>
            </a:r>
            <a:endParaRPr/>
          </a:p>
        </p:txBody>
      </p:sp>
      <p:sp>
        <p:nvSpPr>
          <p:cNvPr id="440" name="Google Shape;440;p20"/>
          <p:cNvSpPr/>
          <p:nvPr/>
        </p:nvSpPr>
        <p:spPr>
          <a:xfrm>
            <a:off x="7781925" y="3962400"/>
            <a:ext cx="3752850" cy="647700"/>
          </a:xfrm>
          <a:prstGeom prst="rect">
            <a:avLst/>
          </a:prstGeom>
          <a:solidFill>
            <a:srgbClr val="FF6573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p20"/>
          <p:cNvSpPr/>
          <p:nvPr/>
        </p:nvSpPr>
        <p:spPr>
          <a:xfrm>
            <a:off x="7896225" y="4038600"/>
            <a:ext cx="3429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>
                <a:solidFill>
                  <a:srgbClr val="0B1019"/>
                </a:solidFill>
                <a:latin typeface="Space Grotesk"/>
                <a:ea typeface="Space Grotesk"/>
                <a:cs typeface="Space Grotesk"/>
                <a:sym typeface="Space Grotesk"/>
              </a:rPr>
              <a:t>02</a:t>
            </a:r>
            <a:endParaRPr/>
          </a:p>
        </p:txBody>
      </p:sp>
      <p:sp>
        <p:nvSpPr>
          <p:cNvPr id="442" name="Google Shape;442;p20"/>
          <p:cNvSpPr/>
          <p:nvPr/>
        </p:nvSpPr>
        <p:spPr>
          <a:xfrm>
            <a:off x="8258175" y="4038600"/>
            <a:ext cx="31623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0B1019"/>
                </a:solidFill>
                <a:latin typeface="Inter"/>
                <a:ea typeface="Inter"/>
                <a:cs typeface="Inter"/>
                <a:sym typeface="Inter"/>
              </a:rPr>
              <a:t>Shell interpreta</a:t>
            </a:r>
            <a:endParaRPr/>
          </a:p>
        </p:txBody>
      </p:sp>
      <p:sp>
        <p:nvSpPr>
          <p:cNvPr id="443" name="Google Shape;443;p20"/>
          <p:cNvSpPr/>
          <p:nvPr/>
        </p:nvSpPr>
        <p:spPr>
          <a:xfrm>
            <a:off x="7781925" y="4781550"/>
            <a:ext cx="3752850" cy="64770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20"/>
          <p:cNvSpPr/>
          <p:nvPr/>
        </p:nvSpPr>
        <p:spPr>
          <a:xfrm>
            <a:off x="7896225" y="4857750"/>
            <a:ext cx="3429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03</a:t>
            </a:r>
            <a:endParaRPr/>
          </a:p>
        </p:txBody>
      </p:sp>
      <p:sp>
        <p:nvSpPr>
          <p:cNvPr id="445" name="Google Shape;445;p20"/>
          <p:cNvSpPr/>
          <p:nvPr/>
        </p:nvSpPr>
        <p:spPr>
          <a:xfrm>
            <a:off x="8258175" y="4857750"/>
            <a:ext cx="3162300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Comando inesperado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019"/>
        </a:soli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1" name="Google Shape;451;p21"/>
          <p:cNvCxnSpPr/>
          <p:nvPr/>
        </p:nvCxnSpPr>
        <p:spPr>
          <a:xfrm>
            <a:off x="841248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52" name="Google Shape;452;p21"/>
          <p:cNvCxnSpPr/>
          <p:nvPr/>
        </p:nvCxnSpPr>
        <p:spPr>
          <a:xfrm>
            <a:off x="885132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53" name="Google Shape;453;p21"/>
          <p:cNvCxnSpPr/>
          <p:nvPr/>
        </p:nvCxnSpPr>
        <p:spPr>
          <a:xfrm>
            <a:off x="929016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54" name="Google Shape;454;p21"/>
          <p:cNvCxnSpPr/>
          <p:nvPr/>
        </p:nvCxnSpPr>
        <p:spPr>
          <a:xfrm>
            <a:off x="972900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55" name="Google Shape;455;p21"/>
          <p:cNvCxnSpPr/>
          <p:nvPr/>
        </p:nvCxnSpPr>
        <p:spPr>
          <a:xfrm>
            <a:off x="1016784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56" name="Google Shape;456;p21"/>
          <p:cNvCxnSpPr/>
          <p:nvPr/>
        </p:nvCxnSpPr>
        <p:spPr>
          <a:xfrm>
            <a:off x="1060704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57" name="Google Shape;457;p21"/>
          <p:cNvCxnSpPr/>
          <p:nvPr/>
        </p:nvCxnSpPr>
        <p:spPr>
          <a:xfrm>
            <a:off x="1104588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58" name="Google Shape;458;p21"/>
          <p:cNvCxnSpPr/>
          <p:nvPr/>
        </p:nvCxnSpPr>
        <p:spPr>
          <a:xfrm>
            <a:off x="1148472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59" name="Google Shape;459;p21"/>
          <p:cNvCxnSpPr/>
          <p:nvPr/>
        </p:nvCxnSpPr>
        <p:spPr>
          <a:xfrm>
            <a:off x="1192356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0" name="Google Shape;460;p21"/>
          <p:cNvCxnSpPr/>
          <p:nvPr/>
        </p:nvCxnSpPr>
        <p:spPr>
          <a:xfrm>
            <a:off x="8412480" y="22860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1" name="Google Shape;461;p21"/>
          <p:cNvCxnSpPr/>
          <p:nvPr/>
        </p:nvCxnSpPr>
        <p:spPr>
          <a:xfrm>
            <a:off x="8412480" y="37396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2" name="Google Shape;462;p21"/>
          <p:cNvCxnSpPr/>
          <p:nvPr/>
        </p:nvCxnSpPr>
        <p:spPr>
          <a:xfrm>
            <a:off x="8412480" y="417852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3" name="Google Shape;463;p21"/>
          <p:cNvCxnSpPr/>
          <p:nvPr/>
        </p:nvCxnSpPr>
        <p:spPr>
          <a:xfrm>
            <a:off x="8412480" y="461772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4" name="Google Shape;464;p21"/>
          <p:cNvCxnSpPr/>
          <p:nvPr/>
        </p:nvCxnSpPr>
        <p:spPr>
          <a:xfrm>
            <a:off x="8412480" y="505656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5" name="Google Shape;465;p21"/>
          <p:cNvCxnSpPr/>
          <p:nvPr/>
        </p:nvCxnSpPr>
        <p:spPr>
          <a:xfrm>
            <a:off x="8412480" y="549540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6" name="Google Shape;466;p21"/>
          <p:cNvCxnSpPr/>
          <p:nvPr/>
        </p:nvCxnSpPr>
        <p:spPr>
          <a:xfrm>
            <a:off x="8412480" y="593424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7" name="Google Shape;467;p21"/>
          <p:cNvCxnSpPr/>
          <p:nvPr/>
        </p:nvCxnSpPr>
        <p:spPr>
          <a:xfrm>
            <a:off x="8412480" y="63730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68" name="Google Shape;468;p21"/>
          <p:cNvCxnSpPr/>
          <p:nvPr/>
        </p:nvCxnSpPr>
        <p:spPr>
          <a:xfrm>
            <a:off x="8412480" y="68122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9" name="Google Shape;469;p21"/>
          <p:cNvSpPr/>
          <p:nvPr/>
        </p:nvSpPr>
        <p:spPr>
          <a:xfrm>
            <a:off x="0" y="0"/>
            <a:ext cx="82200" cy="685770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21"/>
          <p:cNvSpPr/>
          <p:nvPr/>
        </p:nvSpPr>
        <p:spPr>
          <a:xfrm>
            <a:off x="511920" y="292680"/>
            <a:ext cx="28344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ExploitCamp</a:t>
            </a:r>
            <a:endParaRPr b="0" i="0" sz="2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21"/>
          <p:cNvSpPr/>
          <p:nvPr/>
        </p:nvSpPr>
        <p:spPr>
          <a:xfrm>
            <a:off x="9509760" y="320040"/>
            <a:ext cx="2057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RED TEAM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2" name="Google Shape;472;p21"/>
          <p:cNvCxnSpPr/>
          <p:nvPr/>
        </p:nvCxnSpPr>
        <p:spPr>
          <a:xfrm>
            <a:off x="511920" y="6364080"/>
            <a:ext cx="11155800" cy="300"/>
          </a:xfrm>
          <a:prstGeom prst="straightConnector1">
            <a:avLst/>
          </a:prstGeom>
          <a:noFill/>
          <a:ln cap="flat" cmpd="sng" w="1007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73" name="Google Shape;473;p21"/>
          <p:cNvSpPr/>
          <p:nvPr/>
        </p:nvSpPr>
        <p:spPr>
          <a:xfrm>
            <a:off x="511920" y="6464880"/>
            <a:ext cx="5303100" cy="15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CONTEÚDO</a:t>
            </a:r>
            <a:endParaRPr b="0" i="0" sz="9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21"/>
          <p:cNvSpPr/>
          <p:nvPr/>
        </p:nvSpPr>
        <p:spPr>
          <a:xfrm>
            <a:off x="11064240" y="6437520"/>
            <a:ext cx="594000" cy="18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08</a:t>
            </a:r>
            <a:endParaRPr b="0" i="0" sz="1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21"/>
          <p:cNvSpPr/>
          <p:nvPr/>
        </p:nvSpPr>
        <p:spPr>
          <a:xfrm>
            <a:off x="621720" y="932760"/>
            <a:ext cx="6949200" cy="2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MODELO MENTAL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21"/>
          <p:cNvSpPr/>
          <p:nvPr/>
        </p:nvSpPr>
        <p:spPr>
          <a:xfrm>
            <a:off x="621720" y="1307520"/>
            <a:ext cx="10012200" cy="65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Injeção e SSRF</a:t>
            </a:r>
            <a:endParaRPr b="0" i="0" sz="3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21"/>
          <p:cNvSpPr/>
          <p:nvPr/>
        </p:nvSpPr>
        <p:spPr>
          <a:xfrm>
            <a:off x="621720" y="2066400"/>
            <a:ext cx="612300" cy="5430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21"/>
          <p:cNvSpPr/>
          <p:nvPr/>
        </p:nvSpPr>
        <p:spPr>
          <a:xfrm>
            <a:off x="628650" y="2400300"/>
            <a:ext cx="2857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1" i="0" lang="en-US" sz="1125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COMMAND INJECTION</a:t>
            </a:r>
            <a:endParaRPr/>
          </a:p>
        </p:txBody>
      </p:sp>
      <p:sp>
        <p:nvSpPr>
          <p:cNvPr id="479" name="Google Shape;479;p21"/>
          <p:cNvSpPr/>
          <p:nvPr/>
        </p:nvSpPr>
        <p:spPr>
          <a:xfrm>
            <a:off x="628650" y="2781300"/>
            <a:ext cx="10906125" cy="106680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0" name="Google Shape;480;p21"/>
          <p:cNvSpPr/>
          <p:nvPr/>
        </p:nvSpPr>
        <p:spPr>
          <a:xfrm>
            <a:off x="876300" y="3009900"/>
            <a:ext cx="2571750" cy="5905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25"/>
              <a:buFont typeface="Arial"/>
              <a:buNone/>
            </a:pPr>
            <a:r>
              <a:rPr b="1" i="0" lang="en-US" sz="1725" u="none" cap="none">
                <a:solidFill>
                  <a:srgbClr val="FF657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; whoami #</a:t>
            </a:r>
            <a:endParaRPr/>
          </a:p>
        </p:txBody>
      </p:sp>
      <p:sp>
        <p:nvSpPr>
          <p:cNvPr id="481" name="Google Shape;481;p21"/>
          <p:cNvSpPr/>
          <p:nvPr/>
        </p:nvSpPr>
        <p:spPr>
          <a:xfrm>
            <a:off x="3657600" y="3200400"/>
            <a:ext cx="400050" cy="20955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6573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21"/>
          <p:cNvSpPr/>
          <p:nvPr/>
        </p:nvSpPr>
        <p:spPr>
          <a:xfrm>
            <a:off x="4305300" y="3009900"/>
            <a:ext cx="2571750" cy="5905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Shell</a:t>
            </a:r>
            <a:endParaRPr/>
          </a:p>
        </p:txBody>
      </p:sp>
      <p:sp>
        <p:nvSpPr>
          <p:cNvPr id="483" name="Google Shape;483;p21"/>
          <p:cNvSpPr/>
          <p:nvPr/>
        </p:nvSpPr>
        <p:spPr>
          <a:xfrm>
            <a:off x="7086600" y="3200400"/>
            <a:ext cx="400050" cy="20955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6573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21"/>
          <p:cNvSpPr/>
          <p:nvPr/>
        </p:nvSpPr>
        <p:spPr>
          <a:xfrm>
            <a:off x="7734300" y="3009900"/>
            <a:ext cx="3524250" cy="590550"/>
          </a:xfrm>
          <a:prstGeom prst="rect">
            <a:avLst/>
          </a:prstGeom>
          <a:solidFill>
            <a:srgbClr val="FF6573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b="1" i="0" lang="en-US" sz="1575" u="none" cap="none">
                <a:solidFill>
                  <a:srgbClr val="0B1019"/>
                </a:solidFill>
                <a:latin typeface="Inter"/>
                <a:ea typeface="Inter"/>
                <a:cs typeface="Inter"/>
                <a:sym typeface="Inter"/>
              </a:rPr>
              <a:t>Comando inesperado</a:t>
            </a:r>
            <a:endParaRPr/>
          </a:p>
        </p:txBody>
      </p:sp>
      <p:sp>
        <p:nvSpPr>
          <p:cNvPr id="485" name="Google Shape;485;p21"/>
          <p:cNvSpPr/>
          <p:nvPr/>
        </p:nvSpPr>
        <p:spPr>
          <a:xfrm>
            <a:off x="628650" y="4057650"/>
            <a:ext cx="2857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1" i="0" lang="en-US" sz="1125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SERVER-SIDE REQUEST FORGERY</a:t>
            </a:r>
            <a:endParaRPr/>
          </a:p>
        </p:txBody>
      </p:sp>
      <p:sp>
        <p:nvSpPr>
          <p:cNvPr id="486" name="Google Shape;486;p21"/>
          <p:cNvSpPr/>
          <p:nvPr/>
        </p:nvSpPr>
        <p:spPr>
          <a:xfrm>
            <a:off x="628650" y="4438650"/>
            <a:ext cx="10906125" cy="106680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21"/>
          <p:cNvSpPr/>
          <p:nvPr/>
        </p:nvSpPr>
        <p:spPr>
          <a:xfrm>
            <a:off x="876300" y="4667250"/>
            <a:ext cx="2571750" cy="5905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-US" sz="1350" u="none" cap="none">
                <a:solidFill>
                  <a:srgbClr val="FF657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http://localhost/admin</a:t>
            </a:r>
            <a:endParaRPr/>
          </a:p>
        </p:txBody>
      </p:sp>
      <p:sp>
        <p:nvSpPr>
          <p:cNvPr id="488" name="Google Shape;488;p21"/>
          <p:cNvSpPr/>
          <p:nvPr/>
        </p:nvSpPr>
        <p:spPr>
          <a:xfrm>
            <a:off x="3657600" y="4857750"/>
            <a:ext cx="400050" cy="20955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6573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9" name="Google Shape;489;p21"/>
          <p:cNvSpPr/>
          <p:nvPr/>
        </p:nvSpPr>
        <p:spPr>
          <a:xfrm>
            <a:off x="4305300" y="4667250"/>
            <a:ext cx="2571750" cy="5905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1" i="0" lang="en-US" sz="165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Cliente HTTP</a:t>
            </a:r>
            <a:endParaRPr/>
          </a:p>
        </p:txBody>
      </p:sp>
      <p:sp>
        <p:nvSpPr>
          <p:cNvPr id="490" name="Google Shape;490;p21"/>
          <p:cNvSpPr/>
          <p:nvPr/>
        </p:nvSpPr>
        <p:spPr>
          <a:xfrm>
            <a:off x="7086600" y="4857750"/>
            <a:ext cx="400050" cy="20955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6573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1" name="Google Shape;491;p21"/>
          <p:cNvSpPr/>
          <p:nvPr/>
        </p:nvSpPr>
        <p:spPr>
          <a:xfrm>
            <a:off x="7734300" y="4667250"/>
            <a:ext cx="3524250" cy="590550"/>
          </a:xfrm>
          <a:prstGeom prst="rect">
            <a:avLst/>
          </a:prstGeom>
          <a:solidFill>
            <a:srgbClr val="FF6573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75"/>
              <a:buFont typeface="Arial"/>
              <a:buNone/>
            </a:pPr>
            <a:r>
              <a:rPr b="1" i="0" lang="en-US" sz="1575" u="none" cap="none">
                <a:solidFill>
                  <a:srgbClr val="0B1019"/>
                </a:solidFill>
                <a:latin typeface="Inter"/>
                <a:ea typeface="Inter"/>
                <a:cs typeface="Inter"/>
                <a:sym typeface="Inter"/>
              </a:rPr>
              <a:t>Destino inesperado</a:t>
            </a:r>
            <a:endParaRPr/>
          </a:p>
        </p:txBody>
      </p:sp>
      <p:sp>
        <p:nvSpPr>
          <p:cNvPr id="492" name="Google Shape;492;p21"/>
          <p:cNvSpPr/>
          <p:nvPr/>
        </p:nvSpPr>
        <p:spPr>
          <a:xfrm>
            <a:off x="628650" y="5657850"/>
            <a:ext cx="10906125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A entrada atravessa </a:t>
            </a:r>
            <a:r>
              <a:rPr b="1" lang="en-US" sz="1500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a aplicação e executa algo indevido!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019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98" name="Google Shape;498;p22"/>
          <p:cNvCxnSpPr/>
          <p:nvPr/>
        </p:nvCxnSpPr>
        <p:spPr>
          <a:xfrm>
            <a:off x="841248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499" name="Google Shape;499;p22"/>
          <p:cNvCxnSpPr/>
          <p:nvPr/>
        </p:nvCxnSpPr>
        <p:spPr>
          <a:xfrm>
            <a:off x="885132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00" name="Google Shape;500;p22"/>
          <p:cNvCxnSpPr/>
          <p:nvPr/>
        </p:nvCxnSpPr>
        <p:spPr>
          <a:xfrm>
            <a:off x="929016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01" name="Google Shape;501;p22"/>
          <p:cNvCxnSpPr/>
          <p:nvPr/>
        </p:nvCxnSpPr>
        <p:spPr>
          <a:xfrm>
            <a:off x="972900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02" name="Google Shape;502;p22"/>
          <p:cNvCxnSpPr/>
          <p:nvPr/>
        </p:nvCxnSpPr>
        <p:spPr>
          <a:xfrm>
            <a:off x="1016784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03" name="Google Shape;503;p22"/>
          <p:cNvCxnSpPr/>
          <p:nvPr/>
        </p:nvCxnSpPr>
        <p:spPr>
          <a:xfrm>
            <a:off x="1060704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04" name="Google Shape;504;p22"/>
          <p:cNvCxnSpPr/>
          <p:nvPr/>
        </p:nvCxnSpPr>
        <p:spPr>
          <a:xfrm>
            <a:off x="1104588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05" name="Google Shape;505;p22"/>
          <p:cNvCxnSpPr/>
          <p:nvPr/>
        </p:nvCxnSpPr>
        <p:spPr>
          <a:xfrm>
            <a:off x="1148472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06" name="Google Shape;506;p22"/>
          <p:cNvCxnSpPr/>
          <p:nvPr/>
        </p:nvCxnSpPr>
        <p:spPr>
          <a:xfrm>
            <a:off x="1192356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07" name="Google Shape;507;p22"/>
          <p:cNvCxnSpPr/>
          <p:nvPr/>
        </p:nvCxnSpPr>
        <p:spPr>
          <a:xfrm>
            <a:off x="8412480" y="22860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08" name="Google Shape;508;p22"/>
          <p:cNvCxnSpPr/>
          <p:nvPr/>
        </p:nvCxnSpPr>
        <p:spPr>
          <a:xfrm>
            <a:off x="8412480" y="37396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09" name="Google Shape;509;p22"/>
          <p:cNvCxnSpPr/>
          <p:nvPr/>
        </p:nvCxnSpPr>
        <p:spPr>
          <a:xfrm>
            <a:off x="8412480" y="417852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10" name="Google Shape;510;p22"/>
          <p:cNvCxnSpPr/>
          <p:nvPr/>
        </p:nvCxnSpPr>
        <p:spPr>
          <a:xfrm>
            <a:off x="8412480" y="461772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11" name="Google Shape;511;p22"/>
          <p:cNvCxnSpPr/>
          <p:nvPr/>
        </p:nvCxnSpPr>
        <p:spPr>
          <a:xfrm>
            <a:off x="8412480" y="505656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12" name="Google Shape;512;p22"/>
          <p:cNvCxnSpPr/>
          <p:nvPr/>
        </p:nvCxnSpPr>
        <p:spPr>
          <a:xfrm>
            <a:off x="8412480" y="549540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13" name="Google Shape;513;p22"/>
          <p:cNvCxnSpPr/>
          <p:nvPr/>
        </p:nvCxnSpPr>
        <p:spPr>
          <a:xfrm>
            <a:off x="8412480" y="593424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14" name="Google Shape;514;p22"/>
          <p:cNvCxnSpPr/>
          <p:nvPr/>
        </p:nvCxnSpPr>
        <p:spPr>
          <a:xfrm>
            <a:off x="8412480" y="63730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15" name="Google Shape;515;p22"/>
          <p:cNvCxnSpPr/>
          <p:nvPr/>
        </p:nvCxnSpPr>
        <p:spPr>
          <a:xfrm>
            <a:off x="8412480" y="68122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6" name="Google Shape;516;p22"/>
          <p:cNvSpPr/>
          <p:nvPr/>
        </p:nvSpPr>
        <p:spPr>
          <a:xfrm>
            <a:off x="0" y="0"/>
            <a:ext cx="82200" cy="685770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22"/>
          <p:cNvSpPr/>
          <p:nvPr/>
        </p:nvSpPr>
        <p:spPr>
          <a:xfrm>
            <a:off x="511920" y="292680"/>
            <a:ext cx="28344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ExploitCamp</a:t>
            </a:r>
            <a:endParaRPr b="0" i="0" sz="2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22"/>
          <p:cNvSpPr/>
          <p:nvPr/>
        </p:nvSpPr>
        <p:spPr>
          <a:xfrm>
            <a:off x="9509760" y="320040"/>
            <a:ext cx="2057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RED TEAM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19" name="Google Shape;519;p22"/>
          <p:cNvCxnSpPr/>
          <p:nvPr/>
        </p:nvCxnSpPr>
        <p:spPr>
          <a:xfrm>
            <a:off x="511920" y="6364080"/>
            <a:ext cx="11155800" cy="300"/>
          </a:xfrm>
          <a:prstGeom prst="straightConnector1">
            <a:avLst/>
          </a:prstGeom>
          <a:noFill/>
          <a:ln cap="flat" cmpd="sng" w="1007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20" name="Google Shape;520;p22"/>
          <p:cNvSpPr/>
          <p:nvPr/>
        </p:nvSpPr>
        <p:spPr>
          <a:xfrm>
            <a:off x="511920" y="6464880"/>
            <a:ext cx="5303100" cy="15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CONTEÚDO</a:t>
            </a:r>
            <a:endParaRPr b="0" i="0" sz="9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22"/>
          <p:cNvSpPr/>
          <p:nvPr/>
        </p:nvSpPr>
        <p:spPr>
          <a:xfrm>
            <a:off x="11064240" y="6437520"/>
            <a:ext cx="594000" cy="18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09</a:t>
            </a:r>
            <a:endParaRPr b="0" i="0" sz="1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22"/>
          <p:cNvSpPr/>
          <p:nvPr/>
        </p:nvSpPr>
        <p:spPr>
          <a:xfrm>
            <a:off x="621720" y="932760"/>
            <a:ext cx="6949200" cy="2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DEVTOOLS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22"/>
          <p:cNvSpPr/>
          <p:nvPr/>
        </p:nvSpPr>
        <p:spPr>
          <a:xfrm>
            <a:off x="621720" y="1307520"/>
            <a:ext cx="10012200" cy="65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Lendo uma requisição</a:t>
            </a:r>
            <a:endParaRPr b="0" i="0" sz="3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22"/>
          <p:cNvSpPr/>
          <p:nvPr/>
        </p:nvSpPr>
        <p:spPr>
          <a:xfrm>
            <a:off x="621720" y="2066400"/>
            <a:ext cx="612300" cy="5430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22"/>
          <p:cNvSpPr/>
          <p:nvPr/>
        </p:nvSpPr>
        <p:spPr>
          <a:xfrm>
            <a:off x="628650" y="2381250"/>
            <a:ext cx="10906125" cy="323850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22"/>
          <p:cNvSpPr/>
          <p:nvPr/>
        </p:nvSpPr>
        <p:spPr>
          <a:xfrm>
            <a:off x="628650" y="2381250"/>
            <a:ext cx="10906125" cy="457200"/>
          </a:xfrm>
          <a:prstGeom prst="rect">
            <a:avLst/>
          </a:prstGeom>
          <a:solidFill>
            <a:srgbClr val="2A394D"/>
          </a:solidFill>
          <a:ln cap="flat" cmpd="sng" w="9525">
            <a:solidFill>
              <a:srgbClr val="2A394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7" name="Google Shape;527;p22"/>
          <p:cNvSpPr/>
          <p:nvPr/>
        </p:nvSpPr>
        <p:spPr>
          <a:xfrm>
            <a:off x="762000" y="2552700"/>
            <a:ext cx="66675" cy="114300"/>
          </a:xfrm>
          <a:prstGeom prst="ellipse">
            <a:avLst/>
          </a:prstGeom>
          <a:solidFill>
            <a:srgbClr val="FF6573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8" name="Google Shape;528;p22"/>
          <p:cNvSpPr/>
          <p:nvPr/>
        </p:nvSpPr>
        <p:spPr>
          <a:xfrm>
            <a:off x="895350" y="2552700"/>
            <a:ext cx="66675" cy="114300"/>
          </a:xfrm>
          <a:prstGeom prst="ellipse">
            <a:avLst/>
          </a:prstGeom>
          <a:solidFill>
            <a:srgbClr val="FFC76A"/>
          </a:solidFill>
          <a:ln cap="flat" cmpd="sng" w="9525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22"/>
          <p:cNvSpPr/>
          <p:nvPr/>
        </p:nvSpPr>
        <p:spPr>
          <a:xfrm>
            <a:off x="1028700" y="2552700"/>
            <a:ext cx="66675" cy="114300"/>
          </a:xfrm>
          <a:prstGeom prst="ellipse">
            <a:avLst/>
          </a:prstGeom>
          <a:solidFill>
            <a:srgbClr val="54DAD0"/>
          </a:solidFill>
          <a:ln cap="flat" cmpd="sng" w="9525">
            <a:solidFill>
              <a:srgbClr val="54DA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22"/>
          <p:cNvSpPr/>
          <p:nvPr/>
        </p:nvSpPr>
        <p:spPr>
          <a:xfrm>
            <a:off x="9534525" y="2466975"/>
            <a:ext cx="18478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>
                <a:solidFill>
                  <a:srgbClr val="B8C5D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Network / Fetch · XHR</a:t>
            </a:r>
            <a:endParaRPr/>
          </a:p>
        </p:txBody>
      </p:sp>
      <p:sp>
        <p:nvSpPr>
          <p:cNvPr id="531" name="Google Shape;531;p22"/>
          <p:cNvSpPr/>
          <p:nvPr/>
        </p:nvSpPr>
        <p:spPr>
          <a:xfrm>
            <a:off x="800100" y="3009900"/>
            <a:ext cx="3143250" cy="23812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2" name="Google Shape;532;p22"/>
          <p:cNvSpPr/>
          <p:nvPr/>
        </p:nvSpPr>
        <p:spPr>
          <a:xfrm>
            <a:off x="933450" y="3105150"/>
            <a:ext cx="2857500" cy="285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>
                <a:solidFill>
                  <a:srgbClr val="B8C5D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STATUS   METHOD   FILE</a:t>
            </a:r>
            <a:endParaRPr/>
          </a:p>
        </p:txBody>
      </p:sp>
      <p:sp>
        <p:nvSpPr>
          <p:cNvPr id="533" name="Google Shape;533;p22"/>
          <p:cNvSpPr/>
          <p:nvPr/>
        </p:nvSpPr>
        <p:spPr>
          <a:xfrm>
            <a:off x="895350" y="3486150"/>
            <a:ext cx="2952750" cy="495300"/>
          </a:xfrm>
          <a:prstGeom prst="rect">
            <a:avLst/>
          </a:prstGeom>
          <a:solidFill>
            <a:srgbClr val="1A2534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4" name="Google Shape;534;p22"/>
          <p:cNvSpPr/>
          <p:nvPr/>
        </p:nvSpPr>
        <p:spPr>
          <a:xfrm>
            <a:off x="1009650" y="3543300"/>
            <a:ext cx="272415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>
                <a:solidFill>
                  <a:srgbClr val="F2F5FA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200      POST     stock</a:t>
            </a:r>
            <a:endParaRPr/>
          </a:p>
        </p:txBody>
      </p:sp>
      <p:sp>
        <p:nvSpPr>
          <p:cNvPr id="535" name="Google Shape;535;p22"/>
          <p:cNvSpPr/>
          <p:nvPr/>
        </p:nvSpPr>
        <p:spPr>
          <a:xfrm>
            <a:off x="1009650" y="4114800"/>
            <a:ext cx="27241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en-US" sz="1125" u="none" cap="none">
                <a:solidFill>
                  <a:srgbClr val="B8C5D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200      GET      product</a:t>
            </a:r>
            <a:endParaRPr/>
          </a:p>
        </p:txBody>
      </p:sp>
      <p:sp>
        <p:nvSpPr>
          <p:cNvPr id="536" name="Google Shape;536;p22"/>
          <p:cNvSpPr/>
          <p:nvPr/>
        </p:nvSpPr>
        <p:spPr>
          <a:xfrm>
            <a:off x="1009650" y="4533900"/>
            <a:ext cx="27241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en-US" sz="1125" u="none" cap="none">
                <a:solidFill>
                  <a:srgbClr val="B8C5D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304      GET      app.js</a:t>
            </a:r>
            <a:endParaRPr/>
          </a:p>
        </p:txBody>
      </p:sp>
      <p:sp>
        <p:nvSpPr>
          <p:cNvPr id="537" name="Google Shape;537;p22"/>
          <p:cNvSpPr/>
          <p:nvPr/>
        </p:nvSpPr>
        <p:spPr>
          <a:xfrm>
            <a:off x="1009650" y="4953000"/>
            <a:ext cx="2724150" cy="361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en-US" sz="1125" u="none" cap="none">
                <a:solidFill>
                  <a:srgbClr val="B8C5D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200      GET      style.css</a:t>
            </a:r>
            <a:endParaRPr/>
          </a:p>
        </p:txBody>
      </p:sp>
      <p:sp>
        <p:nvSpPr>
          <p:cNvPr id="538" name="Google Shape;538;p22"/>
          <p:cNvSpPr/>
          <p:nvPr/>
        </p:nvSpPr>
        <p:spPr>
          <a:xfrm>
            <a:off x="4152900" y="3009900"/>
            <a:ext cx="7191375" cy="23812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9" name="Google Shape;539;p22"/>
          <p:cNvSpPr/>
          <p:nvPr/>
        </p:nvSpPr>
        <p:spPr>
          <a:xfrm>
            <a:off x="4362450" y="3143250"/>
            <a:ext cx="67627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en-US" sz="1125" u="none" cap="none">
                <a:solidFill>
                  <a:srgbClr val="B8C5D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Headers     Payload     Response     Timing</a:t>
            </a:r>
            <a:endParaRPr/>
          </a:p>
        </p:txBody>
      </p:sp>
      <p:sp>
        <p:nvSpPr>
          <p:cNvPr id="540" name="Google Shape;540;p22"/>
          <p:cNvSpPr/>
          <p:nvPr/>
        </p:nvSpPr>
        <p:spPr>
          <a:xfrm>
            <a:off x="4362450" y="3486150"/>
            <a:ext cx="800100" cy="38100"/>
          </a:xfrm>
          <a:prstGeom prst="rect">
            <a:avLst/>
          </a:prstGeom>
          <a:solidFill>
            <a:srgbClr val="FF6573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22"/>
          <p:cNvSpPr/>
          <p:nvPr/>
        </p:nvSpPr>
        <p:spPr>
          <a:xfrm>
            <a:off x="4362450" y="3657600"/>
            <a:ext cx="6762750" cy="15049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noAutofit/>
          </a:bodyPr>
          <a:lstStyle/>
          <a:p>
            <a:pPr indent="0" lvl="0" marL="0" marR="0" rtl="0"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>
                <a:solidFill>
                  <a:schemeClr val="accent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Método</a:t>
            </a:r>
            <a:r>
              <a:rPr b="0" i="0" lang="en-US" sz="1200" u="none" cap="none">
                <a:solidFill>
                  <a:srgbClr val="F2F5FA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      POST</a:t>
            </a:r>
            <a:endParaRPr/>
          </a:p>
          <a:p>
            <a:pPr indent="0" lvl="0" marL="0" marR="0" rtl="0"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>
                <a:solidFill>
                  <a:schemeClr val="accent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Endpoint</a:t>
            </a:r>
            <a:r>
              <a:rPr b="0" i="0" lang="en-US" sz="1200" u="none" cap="none">
                <a:solidFill>
                  <a:srgbClr val="F2F5FA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    /product/stock</a:t>
            </a:r>
            <a:endParaRPr/>
          </a:p>
          <a:p>
            <a:pPr indent="0" lvl="0" marL="0" marR="0" rtl="0"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>
                <a:solidFill>
                  <a:schemeClr val="accent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Sessão</a:t>
            </a:r>
            <a:r>
              <a:rPr b="0" i="0" lang="en-US" sz="1200" u="none" cap="none">
                <a:solidFill>
                  <a:srgbClr val="F2F5FA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      Cookie: session=...</a:t>
            </a:r>
            <a:endParaRPr/>
          </a:p>
          <a:p>
            <a:pPr indent="0" lvl="0" marL="0" marR="0" rtl="0"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>
                <a:solidFill>
                  <a:schemeClr val="accent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Entrada</a:t>
            </a:r>
            <a:r>
              <a:rPr b="0" i="0" lang="en-US" sz="1200" u="none" cap="none">
                <a:solidFill>
                  <a:srgbClr val="F2F5FA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     stockApi=https://stock.example/...</a:t>
            </a:r>
            <a:endParaRPr/>
          </a:p>
          <a:p>
            <a:pPr indent="0" lvl="0" marL="0" marR="0" rtl="0" algn="l">
              <a:lnSpc>
                <a:spcPct val="9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>
                <a:solidFill>
                  <a:schemeClr val="accent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Resposta</a:t>
            </a:r>
            <a:r>
              <a:rPr b="0" i="0" lang="en-US" sz="1200" u="none" cap="none">
                <a:solidFill>
                  <a:srgbClr val="F2F5FA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    200 · 18 bytes · 143 ms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019"/>
        </a:solidFill>
      </p:bgPr>
    </p:bg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7" name="Google Shape;547;p23"/>
          <p:cNvCxnSpPr/>
          <p:nvPr/>
        </p:nvCxnSpPr>
        <p:spPr>
          <a:xfrm>
            <a:off x="841248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48" name="Google Shape;548;p23"/>
          <p:cNvCxnSpPr/>
          <p:nvPr/>
        </p:nvCxnSpPr>
        <p:spPr>
          <a:xfrm>
            <a:off x="885132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49" name="Google Shape;549;p23"/>
          <p:cNvCxnSpPr/>
          <p:nvPr/>
        </p:nvCxnSpPr>
        <p:spPr>
          <a:xfrm>
            <a:off x="929016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50" name="Google Shape;550;p23"/>
          <p:cNvCxnSpPr/>
          <p:nvPr/>
        </p:nvCxnSpPr>
        <p:spPr>
          <a:xfrm>
            <a:off x="972900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51" name="Google Shape;551;p23"/>
          <p:cNvCxnSpPr/>
          <p:nvPr/>
        </p:nvCxnSpPr>
        <p:spPr>
          <a:xfrm>
            <a:off x="1016784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52" name="Google Shape;552;p23"/>
          <p:cNvCxnSpPr/>
          <p:nvPr/>
        </p:nvCxnSpPr>
        <p:spPr>
          <a:xfrm>
            <a:off x="1060704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53" name="Google Shape;553;p23"/>
          <p:cNvCxnSpPr/>
          <p:nvPr/>
        </p:nvCxnSpPr>
        <p:spPr>
          <a:xfrm>
            <a:off x="1104588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54" name="Google Shape;554;p23"/>
          <p:cNvCxnSpPr/>
          <p:nvPr/>
        </p:nvCxnSpPr>
        <p:spPr>
          <a:xfrm>
            <a:off x="1148472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55" name="Google Shape;555;p23"/>
          <p:cNvCxnSpPr/>
          <p:nvPr/>
        </p:nvCxnSpPr>
        <p:spPr>
          <a:xfrm>
            <a:off x="1192356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56" name="Google Shape;556;p23"/>
          <p:cNvCxnSpPr/>
          <p:nvPr/>
        </p:nvCxnSpPr>
        <p:spPr>
          <a:xfrm>
            <a:off x="8412480" y="22860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57" name="Google Shape;557;p23"/>
          <p:cNvCxnSpPr/>
          <p:nvPr/>
        </p:nvCxnSpPr>
        <p:spPr>
          <a:xfrm>
            <a:off x="8412480" y="37396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58" name="Google Shape;558;p23"/>
          <p:cNvCxnSpPr/>
          <p:nvPr/>
        </p:nvCxnSpPr>
        <p:spPr>
          <a:xfrm>
            <a:off x="8412480" y="417852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59" name="Google Shape;559;p23"/>
          <p:cNvCxnSpPr/>
          <p:nvPr/>
        </p:nvCxnSpPr>
        <p:spPr>
          <a:xfrm>
            <a:off x="8412480" y="461772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60" name="Google Shape;560;p23"/>
          <p:cNvCxnSpPr/>
          <p:nvPr/>
        </p:nvCxnSpPr>
        <p:spPr>
          <a:xfrm>
            <a:off x="8412480" y="505656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61" name="Google Shape;561;p23"/>
          <p:cNvCxnSpPr/>
          <p:nvPr/>
        </p:nvCxnSpPr>
        <p:spPr>
          <a:xfrm>
            <a:off x="8412480" y="549540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62" name="Google Shape;562;p23"/>
          <p:cNvCxnSpPr/>
          <p:nvPr/>
        </p:nvCxnSpPr>
        <p:spPr>
          <a:xfrm>
            <a:off x="8412480" y="593424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63" name="Google Shape;563;p23"/>
          <p:cNvCxnSpPr/>
          <p:nvPr/>
        </p:nvCxnSpPr>
        <p:spPr>
          <a:xfrm>
            <a:off x="8412480" y="63730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564" name="Google Shape;564;p23"/>
          <p:cNvCxnSpPr/>
          <p:nvPr/>
        </p:nvCxnSpPr>
        <p:spPr>
          <a:xfrm>
            <a:off x="8412480" y="68122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65" name="Google Shape;565;p23"/>
          <p:cNvSpPr/>
          <p:nvPr/>
        </p:nvSpPr>
        <p:spPr>
          <a:xfrm>
            <a:off x="0" y="0"/>
            <a:ext cx="82200" cy="685770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23"/>
          <p:cNvSpPr/>
          <p:nvPr/>
        </p:nvSpPr>
        <p:spPr>
          <a:xfrm>
            <a:off x="511920" y="292680"/>
            <a:ext cx="28344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ExploitCamp</a:t>
            </a:r>
            <a:endParaRPr b="0" i="0" sz="2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23"/>
          <p:cNvSpPr/>
          <p:nvPr/>
        </p:nvSpPr>
        <p:spPr>
          <a:xfrm>
            <a:off x="9509760" y="320040"/>
            <a:ext cx="2057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RED TEAM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68" name="Google Shape;568;p23"/>
          <p:cNvCxnSpPr/>
          <p:nvPr/>
        </p:nvCxnSpPr>
        <p:spPr>
          <a:xfrm>
            <a:off x="511920" y="6364080"/>
            <a:ext cx="11155800" cy="300"/>
          </a:xfrm>
          <a:prstGeom prst="straightConnector1">
            <a:avLst/>
          </a:prstGeom>
          <a:noFill/>
          <a:ln cap="flat" cmpd="sng" w="1007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69" name="Google Shape;569;p23"/>
          <p:cNvSpPr/>
          <p:nvPr/>
        </p:nvSpPr>
        <p:spPr>
          <a:xfrm>
            <a:off x="511920" y="6464880"/>
            <a:ext cx="5303100" cy="15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CONTEÚDO</a:t>
            </a:r>
            <a:endParaRPr b="0" i="0" sz="9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23"/>
          <p:cNvSpPr/>
          <p:nvPr/>
        </p:nvSpPr>
        <p:spPr>
          <a:xfrm>
            <a:off x="11064240" y="6437520"/>
            <a:ext cx="594000" cy="18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10</a:t>
            </a:r>
            <a:endParaRPr b="0" i="0" sz="1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23"/>
          <p:cNvSpPr/>
          <p:nvPr/>
        </p:nvSpPr>
        <p:spPr>
          <a:xfrm>
            <a:off x="621720" y="932760"/>
            <a:ext cx="6949200" cy="2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DEVTOOLS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23"/>
          <p:cNvSpPr/>
          <p:nvPr/>
        </p:nvSpPr>
        <p:spPr>
          <a:xfrm>
            <a:off x="621720" y="1307520"/>
            <a:ext cx="10012200" cy="65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Editar e reenviar</a:t>
            </a:r>
            <a:endParaRPr b="0" i="0" sz="3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23"/>
          <p:cNvSpPr/>
          <p:nvPr/>
        </p:nvSpPr>
        <p:spPr>
          <a:xfrm>
            <a:off x="621720" y="2066400"/>
            <a:ext cx="612300" cy="5430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23"/>
          <p:cNvSpPr/>
          <p:nvPr/>
        </p:nvSpPr>
        <p:spPr>
          <a:xfrm>
            <a:off x="628650" y="2400300"/>
            <a:ext cx="1809750" cy="60960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23"/>
          <p:cNvSpPr/>
          <p:nvPr/>
        </p:nvSpPr>
        <p:spPr>
          <a:xfrm>
            <a:off x="742950" y="2476500"/>
            <a:ext cx="342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01</a:t>
            </a:r>
            <a:endParaRPr/>
          </a:p>
        </p:txBody>
      </p:sp>
      <p:sp>
        <p:nvSpPr>
          <p:cNvPr id="576" name="Google Shape;576;p23"/>
          <p:cNvSpPr/>
          <p:nvPr/>
        </p:nvSpPr>
        <p:spPr>
          <a:xfrm>
            <a:off x="1104900" y="2476500"/>
            <a:ext cx="1219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Capturar</a:t>
            </a:r>
            <a:endParaRPr/>
          </a:p>
        </p:txBody>
      </p:sp>
      <p:sp>
        <p:nvSpPr>
          <p:cNvPr id="577" name="Google Shape;577;p23"/>
          <p:cNvSpPr/>
          <p:nvPr/>
        </p:nvSpPr>
        <p:spPr>
          <a:xfrm>
            <a:off x="2514600" y="2600325"/>
            <a:ext cx="266700" cy="190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C76A"/>
          </a:solidFill>
          <a:ln cap="flat" cmpd="sng" w="9525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23"/>
          <p:cNvSpPr/>
          <p:nvPr/>
        </p:nvSpPr>
        <p:spPr>
          <a:xfrm>
            <a:off x="2857500" y="2400300"/>
            <a:ext cx="1809750" cy="60960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23"/>
          <p:cNvSpPr/>
          <p:nvPr/>
        </p:nvSpPr>
        <p:spPr>
          <a:xfrm>
            <a:off x="2971800" y="2476500"/>
            <a:ext cx="342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02</a:t>
            </a:r>
            <a:endParaRPr/>
          </a:p>
        </p:txBody>
      </p:sp>
      <p:sp>
        <p:nvSpPr>
          <p:cNvPr id="580" name="Google Shape;580;p23"/>
          <p:cNvSpPr/>
          <p:nvPr/>
        </p:nvSpPr>
        <p:spPr>
          <a:xfrm>
            <a:off x="3333750" y="2476500"/>
            <a:ext cx="1219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Duplicar</a:t>
            </a:r>
            <a:endParaRPr/>
          </a:p>
        </p:txBody>
      </p:sp>
      <p:sp>
        <p:nvSpPr>
          <p:cNvPr id="581" name="Google Shape;581;p23"/>
          <p:cNvSpPr/>
          <p:nvPr/>
        </p:nvSpPr>
        <p:spPr>
          <a:xfrm>
            <a:off x="4743450" y="2600325"/>
            <a:ext cx="266700" cy="190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C76A"/>
          </a:solidFill>
          <a:ln cap="flat" cmpd="sng" w="9525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p23"/>
          <p:cNvSpPr/>
          <p:nvPr/>
        </p:nvSpPr>
        <p:spPr>
          <a:xfrm>
            <a:off x="5086350" y="2400300"/>
            <a:ext cx="1809750" cy="609600"/>
          </a:xfrm>
          <a:prstGeom prst="rect">
            <a:avLst/>
          </a:prstGeom>
          <a:solidFill>
            <a:srgbClr val="FF6573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23"/>
          <p:cNvSpPr/>
          <p:nvPr/>
        </p:nvSpPr>
        <p:spPr>
          <a:xfrm>
            <a:off x="5200650" y="2476500"/>
            <a:ext cx="342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>
                <a:solidFill>
                  <a:srgbClr val="0B1019"/>
                </a:solidFill>
                <a:latin typeface="Space Grotesk"/>
                <a:ea typeface="Space Grotesk"/>
                <a:cs typeface="Space Grotesk"/>
                <a:sym typeface="Space Grotesk"/>
              </a:rPr>
              <a:t>03</a:t>
            </a:r>
            <a:endParaRPr/>
          </a:p>
        </p:txBody>
      </p:sp>
      <p:sp>
        <p:nvSpPr>
          <p:cNvPr id="584" name="Google Shape;584;p23"/>
          <p:cNvSpPr/>
          <p:nvPr/>
        </p:nvSpPr>
        <p:spPr>
          <a:xfrm>
            <a:off x="5562600" y="2476500"/>
            <a:ext cx="1219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0B1019"/>
                </a:solidFill>
                <a:latin typeface="Inter"/>
                <a:ea typeface="Inter"/>
                <a:cs typeface="Inter"/>
                <a:sym typeface="Inter"/>
              </a:rPr>
              <a:t>Alterar 1 campo</a:t>
            </a:r>
            <a:endParaRPr/>
          </a:p>
        </p:txBody>
      </p:sp>
      <p:sp>
        <p:nvSpPr>
          <p:cNvPr id="585" name="Google Shape;585;p23"/>
          <p:cNvSpPr/>
          <p:nvPr/>
        </p:nvSpPr>
        <p:spPr>
          <a:xfrm>
            <a:off x="6972300" y="2600325"/>
            <a:ext cx="266700" cy="190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C76A"/>
          </a:solidFill>
          <a:ln cap="flat" cmpd="sng" w="9525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23"/>
          <p:cNvSpPr/>
          <p:nvPr/>
        </p:nvSpPr>
        <p:spPr>
          <a:xfrm>
            <a:off x="7315200" y="2400300"/>
            <a:ext cx="1809750" cy="60960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23"/>
          <p:cNvSpPr/>
          <p:nvPr/>
        </p:nvSpPr>
        <p:spPr>
          <a:xfrm>
            <a:off x="7429500" y="2476500"/>
            <a:ext cx="342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04</a:t>
            </a:r>
            <a:endParaRPr/>
          </a:p>
        </p:txBody>
      </p:sp>
      <p:sp>
        <p:nvSpPr>
          <p:cNvPr id="588" name="Google Shape;588;p23"/>
          <p:cNvSpPr/>
          <p:nvPr/>
        </p:nvSpPr>
        <p:spPr>
          <a:xfrm>
            <a:off x="7791450" y="2476500"/>
            <a:ext cx="1219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Reenviar</a:t>
            </a:r>
            <a:endParaRPr/>
          </a:p>
        </p:txBody>
      </p:sp>
      <p:sp>
        <p:nvSpPr>
          <p:cNvPr id="589" name="Google Shape;589;p23"/>
          <p:cNvSpPr/>
          <p:nvPr/>
        </p:nvSpPr>
        <p:spPr>
          <a:xfrm>
            <a:off x="9201150" y="2600325"/>
            <a:ext cx="266700" cy="190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C76A"/>
          </a:solidFill>
          <a:ln cap="flat" cmpd="sng" w="9525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23"/>
          <p:cNvSpPr/>
          <p:nvPr/>
        </p:nvSpPr>
        <p:spPr>
          <a:xfrm>
            <a:off x="9544050" y="2400300"/>
            <a:ext cx="1809750" cy="60960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23"/>
          <p:cNvSpPr/>
          <p:nvPr/>
        </p:nvSpPr>
        <p:spPr>
          <a:xfrm>
            <a:off x="9658350" y="2476500"/>
            <a:ext cx="3429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05</a:t>
            </a:r>
            <a:endParaRPr/>
          </a:p>
        </p:txBody>
      </p:sp>
      <p:sp>
        <p:nvSpPr>
          <p:cNvPr id="592" name="Google Shape;592;p23"/>
          <p:cNvSpPr/>
          <p:nvPr/>
        </p:nvSpPr>
        <p:spPr>
          <a:xfrm>
            <a:off x="10020300" y="2476500"/>
            <a:ext cx="1219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Comparar</a:t>
            </a:r>
            <a:endParaRPr/>
          </a:p>
        </p:txBody>
      </p:sp>
      <p:sp>
        <p:nvSpPr>
          <p:cNvPr id="593" name="Google Shape;593;p23"/>
          <p:cNvSpPr/>
          <p:nvPr/>
        </p:nvSpPr>
        <p:spPr>
          <a:xfrm>
            <a:off x="628650" y="3257550"/>
            <a:ext cx="5191125" cy="219075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23"/>
          <p:cNvSpPr/>
          <p:nvPr/>
        </p:nvSpPr>
        <p:spPr>
          <a:xfrm>
            <a:off x="628650" y="3257550"/>
            <a:ext cx="5191125" cy="457200"/>
          </a:xfrm>
          <a:prstGeom prst="rect">
            <a:avLst/>
          </a:prstGeom>
          <a:solidFill>
            <a:srgbClr val="2A394D"/>
          </a:solidFill>
          <a:ln cap="flat" cmpd="sng" w="9525">
            <a:solidFill>
              <a:srgbClr val="2A394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23"/>
          <p:cNvSpPr/>
          <p:nvPr/>
        </p:nvSpPr>
        <p:spPr>
          <a:xfrm>
            <a:off x="762000" y="3429000"/>
            <a:ext cx="66675" cy="114300"/>
          </a:xfrm>
          <a:prstGeom prst="ellipse">
            <a:avLst/>
          </a:prstGeom>
          <a:solidFill>
            <a:srgbClr val="FF6573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6" name="Google Shape;596;p23"/>
          <p:cNvSpPr/>
          <p:nvPr/>
        </p:nvSpPr>
        <p:spPr>
          <a:xfrm>
            <a:off x="895350" y="3429000"/>
            <a:ext cx="66675" cy="114300"/>
          </a:xfrm>
          <a:prstGeom prst="ellipse">
            <a:avLst/>
          </a:prstGeom>
          <a:solidFill>
            <a:srgbClr val="FFC76A"/>
          </a:solidFill>
          <a:ln cap="flat" cmpd="sng" w="9525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7" name="Google Shape;597;p23"/>
          <p:cNvSpPr/>
          <p:nvPr/>
        </p:nvSpPr>
        <p:spPr>
          <a:xfrm>
            <a:off x="1028700" y="3429000"/>
            <a:ext cx="66675" cy="114300"/>
          </a:xfrm>
          <a:prstGeom prst="ellipse">
            <a:avLst/>
          </a:prstGeom>
          <a:solidFill>
            <a:srgbClr val="54DAD0"/>
          </a:solidFill>
          <a:ln cap="flat" cmpd="sng" w="9525">
            <a:solidFill>
              <a:srgbClr val="54DA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8" name="Google Shape;598;p23"/>
          <p:cNvSpPr/>
          <p:nvPr/>
        </p:nvSpPr>
        <p:spPr>
          <a:xfrm>
            <a:off x="3819525" y="3343275"/>
            <a:ext cx="18478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>
                <a:solidFill>
                  <a:srgbClr val="B8C5D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requisição / original</a:t>
            </a:r>
            <a:endParaRPr/>
          </a:p>
        </p:txBody>
      </p:sp>
      <p:sp>
        <p:nvSpPr>
          <p:cNvPr id="599" name="Google Shape;599;p23"/>
          <p:cNvSpPr/>
          <p:nvPr/>
        </p:nvSpPr>
        <p:spPr>
          <a:xfrm>
            <a:off x="857250" y="3905250"/>
            <a:ext cx="4762500" cy="12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en-US" sz="1275" u="none" cap="none">
                <a:solidFill>
                  <a:schemeClr val="accent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POST</a:t>
            </a:r>
            <a:r>
              <a:rPr b="0" i="0" lang="en-US" sz="1275" u="none" cap="none">
                <a:solidFill>
                  <a:srgbClr val="F2F5FA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/product/stock HTTP/1.1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t/>
            </a:r>
            <a:endParaRPr b="0" i="0" sz="1275" u="none" cap="none">
              <a:solidFill>
                <a:srgbClr val="F2F5FA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en-US" sz="1275" u="none" cap="none">
                <a:solidFill>
                  <a:schemeClr val="accent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stockApi=</a:t>
            </a:r>
            <a:r>
              <a:rPr b="0" i="0" lang="en-US" sz="1275" u="none" cap="none">
                <a:solidFill>
                  <a:srgbClr val="F2F5FA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https://stock.example/check?id=7</a:t>
            </a:r>
            <a:endParaRPr/>
          </a:p>
        </p:txBody>
      </p:sp>
      <p:sp>
        <p:nvSpPr>
          <p:cNvPr id="600" name="Google Shape;600;p23"/>
          <p:cNvSpPr/>
          <p:nvPr/>
        </p:nvSpPr>
        <p:spPr>
          <a:xfrm>
            <a:off x="6343650" y="3257550"/>
            <a:ext cx="5191125" cy="219075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23"/>
          <p:cNvSpPr/>
          <p:nvPr/>
        </p:nvSpPr>
        <p:spPr>
          <a:xfrm>
            <a:off x="6343650" y="3257550"/>
            <a:ext cx="5191125" cy="457200"/>
          </a:xfrm>
          <a:prstGeom prst="rect">
            <a:avLst/>
          </a:prstGeom>
          <a:solidFill>
            <a:srgbClr val="2A394D"/>
          </a:solidFill>
          <a:ln cap="flat" cmpd="sng" w="9525">
            <a:solidFill>
              <a:srgbClr val="2A394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2" name="Google Shape;602;p23"/>
          <p:cNvSpPr/>
          <p:nvPr/>
        </p:nvSpPr>
        <p:spPr>
          <a:xfrm>
            <a:off x="6477000" y="3429000"/>
            <a:ext cx="66675" cy="114300"/>
          </a:xfrm>
          <a:prstGeom prst="ellipse">
            <a:avLst/>
          </a:prstGeom>
          <a:solidFill>
            <a:srgbClr val="FF6573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3" name="Google Shape;603;p23"/>
          <p:cNvSpPr/>
          <p:nvPr/>
        </p:nvSpPr>
        <p:spPr>
          <a:xfrm>
            <a:off x="6610350" y="3429000"/>
            <a:ext cx="66675" cy="114300"/>
          </a:xfrm>
          <a:prstGeom prst="ellipse">
            <a:avLst/>
          </a:prstGeom>
          <a:solidFill>
            <a:srgbClr val="FFC76A"/>
          </a:solidFill>
          <a:ln cap="flat" cmpd="sng" w="9525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4" name="Google Shape;604;p23"/>
          <p:cNvSpPr/>
          <p:nvPr/>
        </p:nvSpPr>
        <p:spPr>
          <a:xfrm>
            <a:off x="6743700" y="3429000"/>
            <a:ext cx="66675" cy="114300"/>
          </a:xfrm>
          <a:prstGeom prst="ellipse">
            <a:avLst/>
          </a:prstGeom>
          <a:solidFill>
            <a:srgbClr val="54DAD0"/>
          </a:solidFill>
          <a:ln cap="flat" cmpd="sng" w="9525">
            <a:solidFill>
              <a:srgbClr val="54DA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23"/>
          <p:cNvSpPr/>
          <p:nvPr/>
        </p:nvSpPr>
        <p:spPr>
          <a:xfrm>
            <a:off x="9534525" y="3343275"/>
            <a:ext cx="1847850" cy="2857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en-US" sz="1050" u="none" cap="none">
                <a:solidFill>
                  <a:srgbClr val="B8C5D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requisição / </a:t>
            </a:r>
            <a:r>
              <a:rPr lang="en-US" sz="1050">
                <a:solidFill>
                  <a:srgbClr val="B8C5D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editada</a:t>
            </a:r>
            <a:endParaRPr/>
          </a:p>
        </p:txBody>
      </p:sp>
      <p:sp>
        <p:nvSpPr>
          <p:cNvPr id="606" name="Google Shape;606;p23"/>
          <p:cNvSpPr/>
          <p:nvPr/>
        </p:nvSpPr>
        <p:spPr>
          <a:xfrm>
            <a:off x="6572250" y="3905250"/>
            <a:ext cx="4762500" cy="125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en-US" sz="1275" u="none" cap="none">
                <a:solidFill>
                  <a:schemeClr val="accent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POST</a:t>
            </a:r>
            <a:r>
              <a:rPr b="0" i="0" lang="en-US" sz="1275" u="none" cap="none">
                <a:solidFill>
                  <a:srgbClr val="F2F5FA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 /product/stock HTTP/1.1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t/>
            </a:r>
            <a:endParaRPr b="0" i="0" sz="1275" u="none" cap="none">
              <a:solidFill>
                <a:srgbClr val="F2F5FA"/>
              </a:solidFill>
              <a:latin typeface="JetBrains Mono"/>
              <a:ea typeface="JetBrains Mono"/>
              <a:cs typeface="JetBrains Mono"/>
              <a:sym typeface="JetBrains Mon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5"/>
              <a:buFont typeface="Arial"/>
              <a:buNone/>
            </a:pPr>
            <a:r>
              <a:rPr b="0" i="0" lang="en-US" sz="1275" u="none" cap="none">
                <a:solidFill>
                  <a:schemeClr val="accent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stockApi=</a:t>
            </a:r>
            <a:r>
              <a:rPr b="0" i="0" lang="en-US" sz="1275" u="none" cap="none">
                <a:solidFill>
                  <a:srgbClr val="F2F5FA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http://localhost/admin</a:t>
            </a:r>
            <a:endParaRPr/>
          </a:p>
        </p:txBody>
      </p:sp>
      <p:sp>
        <p:nvSpPr>
          <p:cNvPr id="607" name="Google Shape;607;p23"/>
          <p:cNvSpPr/>
          <p:nvPr/>
        </p:nvSpPr>
        <p:spPr>
          <a:xfrm>
            <a:off x="628650" y="5638800"/>
            <a:ext cx="10906125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Matenha o contexto (Headers) -&gt; </a:t>
            </a:r>
            <a:r>
              <a:rPr b="1" i="0" lang="en-US" sz="15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Mud</a:t>
            </a:r>
            <a:r>
              <a:rPr b="1" lang="en-US" sz="1500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e algo  (Payload) -&gt; Compare as respostas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019"/>
        </a:solidFill>
      </p:bgPr>
    </p:bg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3" name="Google Shape;613;p24"/>
          <p:cNvCxnSpPr/>
          <p:nvPr/>
        </p:nvCxnSpPr>
        <p:spPr>
          <a:xfrm>
            <a:off x="841248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14" name="Google Shape;614;p24"/>
          <p:cNvCxnSpPr/>
          <p:nvPr/>
        </p:nvCxnSpPr>
        <p:spPr>
          <a:xfrm>
            <a:off x="885132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15" name="Google Shape;615;p24"/>
          <p:cNvCxnSpPr/>
          <p:nvPr/>
        </p:nvCxnSpPr>
        <p:spPr>
          <a:xfrm>
            <a:off x="929016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16" name="Google Shape;616;p24"/>
          <p:cNvCxnSpPr/>
          <p:nvPr/>
        </p:nvCxnSpPr>
        <p:spPr>
          <a:xfrm>
            <a:off x="972900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17" name="Google Shape;617;p24"/>
          <p:cNvCxnSpPr/>
          <p:nvPr/>
        </p:nvCxnSpPr>
        <p:spPr>
          <a:xfrm>
            <a:off x="1016784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18" name="Google Shape;618;p24"/>
          <p:cNvCxnSpPr/>
          <p:nvPr/>
        </p:nvCxnSpPr>
        <p:spPr>
          <a:xfrm>
            <a:off x="1060704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19" name="Google Shape;619;p24"/>
          <p:cNvCxnSpPr/>
          <p:nvPr/>
        </p:nvCxnSpPr>
        <p:spPr>
          <a:xfrm>
            <a:off x="1104588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0" name="Google Shape;620;p24"/>
          <p:cNvCxnSpPr/>
          <p:nvPr/>
        </p:nvCxnSpPr>
        <p:spPr>
          <a:xfrm>
            <a:off x="1148472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1" name="Google Shape;621;p24"/>
          <p:cNvCxnSpPr/>
          <p:nvPr/>
        </p:nvCxnSpPr>
        <p:spPr>
          <a:xfrm>
            <a:off x="1192356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2" name="Google Shape;622;p24"/>
          <p:cNvCxnSpPr/>
          <p:nvPr/>
        </p:nvCxnSpPr>
        <p:spPr>
          <a:xfrm>
            <a:off x="8412480" y="22860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3" name="Google Shape;623;p24"/>
          <p:cNvCxnSpPr/>
          <p:nvPr/>
        </p:nvCxnSpPr>
        <p:spPr>
          <a:xfrm>
            <a:off x="8412480" y="37396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4" name="Google Shape;624;p24"/>
          <p:cNvCxnSpPr/>
          <p:nvPr/>
        </p:nvCxnSpPr>
        <p:spPr>
          <a:xfrm>
            <a:off x="8412480" y="417852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5" name="Google Shape;625;p24"/>
          <p:cNvCxnSpPr/>
          <p:nvPr/>
        </p:nvCxnSpPr>
        <p:spPr>
          <a:xfrm>
            <a:off x="8412480" y="461772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6" name="Google Shape;626;p24"/>
          <p:cNvCxnSpPr/>
          <p:nvPr/>
        </p:nvCxnSpPr>
        <p:spPr>
          <a:xfrm>
            <a:off x="8412480" y="505656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7" name="Google Shape;627;p24"/>
          <p:cNvCxnSpPr/>
          <p:nvPr/>
        </p:nvCxnSpPr>
        <p:spPr>
          <a:xfrm>
            <a:off x="8412480" y="549540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8" name="Google Shape;628;p24"/>
          <p:cNvCxnSpPr/>
          <p:nvPr/>
        </p:nvCxnSpPr>
        <p:spPr>
          <a:xfrm>
            <a:off x="8412480" y="593424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29" name="Google Shape;629;p24"/>
          <p:cNvCxnSpPr/>
          <p:nvPr/>
        </p:nvCxnSpPr>
        <p:spPr>
          <a:xfrm>
            <a:off x="8412480" y="63730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30" name="Google Shape;630;p24"/>
          <p:cNvCxnSpPr/>
          <p:nvPr/>
        </p:nvCxnSpPr>
        <p:spPr>
          <a:xfrm>
            <a:off x="8412480" y="68122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1" name="Google Shape;631;p24"/>
          <p:cNvSpPr/>
          <p:nvPr/>
        </p:nvSpPr>
        <p:spPr>
          <a:xfrm>
            <a:off x="0" y="0"/>
            <a:ext cx="82200" cy="685770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24"/>
          <p:cNvSpPr/>
          <p:nvPr/>
        </p:nvSpPr>
        <p:spPr>
          <a:xfrm>
            <a:off x="511920" y="292680"/>
            <a:ext cx="28344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ExploitCamp</a:t>
            </a:r>
            <a:endParaRPr b="0" i="0" sz="2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3" name="Google Shape;633;p24"/>
          <p:cNvSpPr/>
          <p:nvPr/>
        </p:nvSpPr>
        <p:spPr>
          <a:xfrm>
            <a:off x="9509760" y="320040"/>
            <a:ext cx="2057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RED TEAM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34" name="Google Shape;634;p24"/>
          <p:cNvCxnSpPr/>
          <p:nvPr/>
        </p:nvCxnSpPr>
        <p:spPr>
          <a:xfrm>
            <a:off x="511920" y="6364080"/>
            <a:ext cx="11155800" cy="300"/>
          </a:xfrm>
          <a:prstGeom prst="straightConnector1">
            <a:avLst/>
          </a:prstGeom>
          <a:noFill/>
          <a:ln cap="flat" cmpd="sng" w="1007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35" name="Google Shape;635;p24"/>
          <p:cNvSpPr/>
          <p:nvPr/>
        </p:nvSpPr>
        <p:spPr>
          <a:xfrm>
            <a:off x="511920" y="6464880"/>
            <a:ext cx="5303100" cy="15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CONTEÚDO</a:t>
            </a:r>
            <a:endParaRPr b="0" i="0" sz="9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24"/>
          <p:cNvSpPr/>
          <p:nvPr/>
        </p:nvSpPr>
        <p:spPr>
          <a:xfrm>
            <a:off x="11064240" y="6437520"/>
            <a:ext cx="594000" cy="18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11</a:t>
            </a:r>
            <a:endParaRPr b="0" i="0" sz="1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p24"/>
          <p:cNvSpPr/>
          <p:nvPr/>
        </p:nvSpPr>
        <p:spPr>
          <a:xfrm>
            <a:off x="621720" y="932760"/>
            <a:ext cx="6949200" cy="2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PRÓXIMO PASSO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24"/>
          <p:cNvSpPr/>
          <p:nvPr/>
        </p:nvSpPr>
        <p:spPr>
          <a:xfrm>
            <a:off x="621720" y="1307520"/>
            <a:ext cx="10012200" cy="65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DevTools e Burp Suite</a:t>
            </a:r>
            <a:endParaRPr b="0" i="0" sz="3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24"/>
          <p:cNvSpPr/>
          <p:nvPr/>
        </p:nvSpPr>
        <p:spPr>
          <a:xfrm>
            <a:off x="621720" y="2066400"/>
            <a:ext cx="612300" cy="5430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0" name="Google Shape;640;p24"/>
          <p:cNvSpPr/>
          <p:nvPr/>
        </p:nvSpPr>
        <p:spPr>
          <a:xfrm>
            <a:off x="628650" y="2476500"/>
            <a:ext cx="4619625" cy="285750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24"/>
          <p:cNvSpPr/>
          <p:nvPr/>
        </p:nvSpPr>
        <p:spPr>
          <a:xfrm>
            <a:off x="876300" y="2724150"/>
            <a:ext cx="238125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1" i="0" lang="en-US" sz="1125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DEVTOOLS</a:t>
            </a:r>
            <a:endParaRPr/>
          </a:p>
        </p:txBody>
      </p:sp>
      <p:sp>
        <p:nvSpPr>
          <p:cNvPr id="642" name="Google Shape;642;p24"/>
          <p:cNvSpPr/>
          <p:nvPr/>
        </p:nvSpPr>
        <p:spPr>
          <a:xfrm>
            <a:off x="876300" y="3105150"/>
            <a:ext cx="409575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5"/>
              <a:buFont typeface="Arial"/>
              <a:buNone/>
            </a:pPr>
            <a:r>
              <a:rPr b="1" i="0" lang="en-US" sz="2175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Entender a requisição</a:t>
            </a:r>
            <a:endParaRPr/>
          </a:p>
        </p:txBody>
      </p:sp>
      <p:sp>
        <p:nvSpPr>
          <p:cNvPr id="643" name="Google Shape;643;p24"/>
          <p:cNvSpPr/>
          <p:nvPr/>
        </p:nvSpPr>
        <p:spPr>
          <a:xfrm>
            <a:off x="876300" y="3829050"/>
            <a:ext cx="4095750" cy="12382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0" i="0" lang="en-US" sz="1425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• Ver método, URL e cabeçalhos</a:t>
            </a:r>
            <a:endParaRPr/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0" i="0" lang="en-US" sz="1425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• Ler corpo e resposta</a:t>
            </a:r>
            <a:endParaRPr/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0" i="0" lang="en-US" sz="1425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• Editar e reenviar manualmente</a:t>
            </a:r>
            <a:endParaRPr/>
          </a:p>
        </p:txBody>
      </p:sp>
      <p:sp>
        <p:nvSpPr>
          <p:cNvPr id="644" name="Google Shape;644;p24"/>
          <p:cNvSpPr/>
          <p:nvPr/>
        </p:nvSpPr>
        <p:spPr>
          <a:xfrm>
            <a:off x="5534025" y="3733800"/>
            <a:ext cx="781050" cy="36195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C76A"/>
          </a:solidFill>
          <a:ln cap="flat" cmpd="sng" w="9525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24"/>
          <p:cNvSpPr/>
          <p:nvPr/>
        </p:nvSpPr>
        <p:spPr>
          <a:xfrm>
            <a:off x="6629400" y="2476500"/>
            <a:ext cx="4905375" cy="285750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6" name="Google Shape;646;p24"/>
          <p:cNvSpPr/>
          <p:nvPr/>
        </p:nvSpPr>
        <p:spPr>
          <a:xfrm>
            <a:off x="6877050" y="2724150"/>
            <a:ext cx="2857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1" i="0" lang="en-US" sz="1125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BURP SUITE</a:t>
            </a:r>
            <a:endParaRPr/>
          </a:p>
        </p:txBody>
      </p:sp>
      <p:sp>
        <p:nvSpPr>
          <p:cNvPr id="647" name="Google Shape;647;p24"/>
          <p:cNvSpPr/>
          <p:nvPr/>
        </p:nvSpPr>
        <p:spPr>
          <a:xfrm>
            <a:off x="6877050" y="3105150"/>
            <a:ext cx="43815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75"/>
              <a:buFont typeface="Arial"/>
              <a:buNone/>
            </a:pPr>
            <a:r>
              <a:rPr b="1" i="0" lang="en-US" sz="2175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Escalar o teste</a:t>
            </a:r>
            <a:endParaRPr/>
          </a:p>
        </p:txBody>
      </p:sp>
      <p:sp>
        <p:nvSpPr>
          <p:cNvPr id="648" name="Google Shape;648;p24"/>
          <p:cNvSpPr/>
          <p:nvPr/>
        </p:nvSpPr>
        <p:spPr>
          <a:xfrm>
            <a:off x="6877050" y="3829050"/>
            <a:ext cx="4381500" cy="1238250"/>
          </a:xfrm>
          <a:prstGeom prst="rect">
            <a:avLst/>
          </a:prstGeom>
          <a:noFill/>
          <a:ln>
            <a:noFill/>
          </a:ln>
        </p:spPr>
        <p:txBody>
          <a:bodyPr anchorCtr="0" anchor="t" bIns="38100" lIns="76200" spcFirstLastPara="1" rIns="76200" wrap="square" tIns="3810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0" i="0" lang="en-US" sz="1425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• Interceptar antes do envio</a:t>
            </a:r>
            <a:endParaRPr/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0" i="0" lang="en-US" sz="1425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• Repetir e organizar tentativas</a:t>
            </a:r>
            <a:endParaRPr/>
          </a:p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0" i="0" lang="en-US" sz="1425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• Variar entradas com controle</a:t>
            </a:r>
            <a:endParaRPr/>
          </a:p>
        </p:txBody>
      </p:sp>
      <p:sp>
        <p:nvSpPr>
          <p:cNvPr id="649" name="Google Shape;649;p24"/>
          <p:cNvSpPr/>
          <p:nvPr/>
        </p:nvSpPr>
        <p:spPr>
          <a:xfrm>
            <a:off x="628650" y="5581650"/>
            <a:ext cx="10906125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lang="en-US" sz="1500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Mesma ideia</a:t>
            </a:r>
            <a:r>
              <a:rPr b="1" i="0" lang="en-US" sz="15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: observar, </a:t>
            </a:r>
            <a:r>
              <a:rPr b="1" lang="en-US" sz="1500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formular uma possível falha </a:t>
            </a:r>
            <a:r>
              <a:rPr b="1" i="0" lang="en-US" sz="15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e testar.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019"/>
        </a:solidFill>
      </p:bgPr>
    </p:bg>
    <p:spTree>
      <p:nvGrpSpPr>
        <p:cNvPr id="654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5" name="Google Shape;655;p25"/>
          <p:cNvCxnSpPr/>
          <p:nvPr/>
        </p:nvCxnSpPr>
        <p:spPr>
          <a:xfrm>
            <a:off x="841248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56" name="Google Shape;656;p25"/>
          <p:cNvCxnSpPr/>
          <p:nvPr/>
        </p:nvCxnSpPr>
        <p:spPr>
          <a:xfrm>
            <a:off x="885132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57" name="Google Shape;657;p25"/>
          <p:cNvCxnSpPr/>
          <p:nvPr/>
        </p:nvCxnSpPr>
        <p:spPr>
          <a:xfrm>
            <a:off x="929016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58" name="Google Shape;658;p25"/>
          <p:cNvCxnSpPr/>
          <p:nvPr/>
        </p:nvCxnSpPr>
        <p:spPr>
          <a:xfrm>
            <a:off x="972900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59" name="Google Shape;659;p25"/>
          <p:cNvCxnSpPr/>
          <p:nvPr/>
        </p:nvCxnSpPr>
        <p:spPr>
          <a:xfrm>
            <a:off x="1016784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0" name="Google Shape;660;p25"/>
          <p:cNvCxnSpPr/>
          <p:nvPr/>
        </p:nvCxnSpPr>
        <p:spPr>
          <a:xfrm>
            <a:off x="1060704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1" name="Google Shape;661;p25"/>
          <p:cNvCxnSpPr/>
          <p:nvPr/>
        </p:nvCxnSpPr>
        <p:spPr>
          <a:xfrm>
            <a:off x="1104588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2" name="Google Shape;662;p25"/>
          <p:cNvCxnSpPr/>
          <p:nvPr/>
        </p:nvCxnSpPr>
        <p:spPr>
          <a:xfrm>
            <a:off x="1148472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3" name="Google Shape;663;p25"/>
          <p:cNvCxnSpPr/>
          <p:nvPr/>
        </p:nvCxnSpPr>
        <p:spPr>
          <a:xfrm>
            <a:off x="1192356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4" name="Google Shape;664;p25"/>
          <p:cNvCxnSpPr/>
          <p:nvPr/>
        </p:nvCxnSpPr>
        <p:spPr>
          <a:xfrm>
            <a:off x="8412480" y="22860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5" name="Google Shape;665;p25"/>
          <p:cNvCxnSpPr/>
          <p:nvPr/>
        </p:nvCxnSpPr>
        <p:spPr>
          <a:xfrm>
            <a:off x="8412480" y="37396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6" name="Google Shape;666;p25"/>
          <p:cNvCxnSpPr/>
          <p:nvPr/>
        </p:nvCxnSpPr>
        <p:spPr>
          <a:xfrm>
            <a:off x="8412480" y="417852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7" name="Google Shape;667;p25"/>
          <p:cNvCxnSpPr/>
          <p:nvPr/>
        </p:nvCxnSpPr>
        <p:spPr>
          <a:xfrm>
            <a:off x="8412480" y="461772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8" name="Google Shape;668;p25"/>
          <p:cNvCxnSpPr/>
          <p:nvPr/>
        </p:nvCxnSpPr>
        <p:spPr>
          <a:xfrm>
            <a:off x="8412480" y="505656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69" name="Google Shape;669;p25"/>
          <p:cNvCxnSpPr/>
          <p:nvPr/>
        </p:nvCxnSpPr>
        <p:spPr>
          <a:xfrm>
            <a:off x="8412480" y="549540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0" name="Google Shape;670;p25"/>
          <p:cNvCxnSpPr/>
          <p:nvPr/>
        </p:nvCxnSpPr>
        <p:spPr>
          <a:xfrm>
            <a:off x="8412480" y="593424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1" name="Google Shape;671;p25"/>
          <p:cNvCxnSpPr/>
          <p:nvPr/>
        </p:nvCxnSpPr>
        <p:spPr>
          <a:xfrm>
            <a:off x="8412480" y="63730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2" name="Google Shape;672;p25"/>
          <p:cNvCxnSpPr/>
          <p:nvPr/>
        </p:nvCxnSpPr>
        <p:spPr>
          <a:xfrm>
            <a:off x="8412480" y="68122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73" name="Google Shape;673;p25"/>
          <p:cNvSpPr/>
          <p:nvPr/>
        </p:nvSpPr>
        <p:spPr>
          <a:xfrm>
            <a:off x="0" y="0"/>
            <a:ext cx="82200" cy="685770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25"/>
          <p:cNvSpPr/>
          <p:nvPr/>
        </p:nvSpPr>
        <p:spPr>
          <a:xfrm>
            <a:off x="511920" y="292680"/>
            <a:ext cx="28344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ExploitCamp</a:t>
            </a:r>
            <a:endParaRPr b="0" i="0" sz="2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p25"/>
          <p:cNvSpPr/>
          <p:nvPr/>
        </p:nvSpPr>
        <p:spPr>
          <a:xfrm>
            <a:off x="9509760" y="320040"/>
            <a:ext cx="2057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RED TEAM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76" name="Google Shape;676;p25"/>
          <p:cNvCxnSpPr/>
          <p:nvPr/>
        </p:nvCxnSpPr>
        <p:spPr>
          <a:xfrm>
            <a:off x="511920" y="6364080"/>
            <a:ext cx="11155800" cy="300"/>
          </a:xfrm>
          <a:prstGeom prst="straightConnector1">
            <a:avLst/>
          </a:prstGeom>
          <a:noFill/>
          <a:ln cap="flat" cmpd="sng" w="1007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77" name="Google Shape;677;p25"/>
          <p:cNvSpPr/>
          <p:nvPr/>
        </p:nvSpPr>
        <p:spPr>
          <a:xfrm>
            <a:off x="511920" y="6464880"/>
            <a:ext cx="5303100" cy="15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CONTEÚDO</a:t>
            </a:r>
            <a:endParaRPr b="0" i="0" sz="9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25"/>
          <p:cNvSpPr/>
          <p:nvPr/>
        </p:nvSpPr>
        <p:spPr>
          <a:xfrm>
            <a:off x="11064240" y="6437520"/>
            <a:ext cx="594000" cy="18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12</a:t>
            </a:r>
            <a:endParaRPr b="0" i="0" sz="1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p25"/>
          <p:cNvSpPr/>
          <p:nvPr/>
        </p:nvSpPr>
        <p:spPr>
          <a:xfrm>
            <a:off x="621720" y="932760"/>
            <a:ext cx="6949200" cy="2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SSRF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Google Shape;680;p25"/>
          <p:cNvSpPr/>
          <p:nvPr/>
        </p:nvSpPr>
        <p:spPr>
          <a:xfrm>
            <a:off x="621720" y="1307520"/>
            <a:ext cx="10012200" cy="65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Server-Side Request Forgery</a:t>
            </a:r>
            <a:endParaRPr b="0" i="0" sz="3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1" name="Google Shape;681;p25"/>
          <p:cNvSpPr/>
          <p:nvPr/>
        </p:nvSpPr>
        <p:spPr>
          <a:xfrm>
            <a:off x="621720" y="2066400"/>
            <a:ext cx="612300" cy="5430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2" name="Google Shape;682;p25"/>
          <p:cNvSpPr/>
          <p:nvPr/>
        </p:nvSpPr>
        <p:spPr>
          <a:xfrm>
            <a:off x="628650" y="2362200"/>
            <a:ext cx="10906125" cy="68580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3" name="Google Shape;683;p25"/>
          <p:cNvSpPr/>
          <p:nvPr/>
        </p:nvSpPr>
        <p:spPr>
          <a:xfrm>
            <a:off x="838200" y="2447925"/>
            <a:ext cx="10477500" cy="514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Arial"/>
              <a:buNone/>
            </a:pPr>
            <a:r>
              <a:rPr b="0" i="0" lang="en-US" sz="165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O atacante induz a aplicação a fazer uma requisição para um destino não</a:t>
            </a:r>
            <a:r>
              <a:rPr lang="en-US" sz="1650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 indevido!</a:t>
            </a:r>
            <a:endParaRPr/>
          </a:p>
        </p:txBody>
      </p:sp>
      <p:sp>
        <p:nvSpPr>
          <p:cNvPr id="684" name="Google Shape;684;p25"/>
          <p:cNvSpPr/>
          <p:nvPr/>
        </p:nvSpPr>
        <p:spPr>
          <a:xfrm>
            <a:off x="723900" y="3886200"/>
            <a:ext cx="1809750" cy="64770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-US" sz="135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ATACANTE</a:t>
            </a:r>
            <a:endParaRPr/>
          </a:p>
        </p:txBody>
      </p:sp>
      <p:sp>
        <p:nvSpPr>
          <p:cNvPr id="685" name="Google Shape;685;p25"/>
          <p:cNvSpPr/>
          <p:nvPr/>
        </p:nvSpPr>
        <p:spPr>
          <a:xfrm>
            <a:off x="2724150" y="4105275"/>
            <a:ext cx="514350" cy="22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6573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6" name="Google Shape;686;p25"/>
          <p:cNvSpPr/>
          <p:nvPr/>
        </p:nvSpPr>
        <p:spPr>
          <a:xfrm>
            <a:off x="3429000" y="3714750"/>
            <a:ext cx="2190750" cy="990600"/>
          </a:xfrm>
          <a:prstGeom prst="rect">
            <a:avLst/>
          </a:prstGeom>
          <a:solidFill>
            <a:srgbClr val="FF6573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>
                <a:solidFill>
                  <a:srgbClr val="0B1019"/>
                </a:solidFill>
                <a:latin typeface="Inter"/>
                <a:ea typeface="Inter"/>
                <a:cs typeface="Inter"/>
                <a:sym typeface="Inter"/>
              </a:rPr>
              <a:t>APLICAÇÃO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>
                <a:solidFill>
                  <a:srgbClr val="0B1019"/>
                </a:solidFill>
                <a:latin typeface="Inter"/>
                <a:ea typeface="Inter"/>
                <a:cs typeface="Inter"/>
                <a:sym typeface="Inter"/>
              </a:rPr>
              <a:t>VULNERÁVEL</a:t>
            </a:r>
            <a:endParaRPr/>
          </a:p>
        </p:txBody>
      </p:sp>
      <p:sp>
        <p:nvSpPr>
          <p:cNvPr id="687" name="Google Shape;687;p25"/>
          <p:cNvSpPr/>
          <p:nvPr/>
        </p:nvSpPr>
        <p:spPr>
          <a:xfrm>
            <a:off x="2590800" y="3276600"/>
            <a:ext cx="2952750" cy="30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>
                <a:solidFill>
                  <a:srgbClr val="FF657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URL controlada</a:t>
            </a:r>
            <a:endParaRPr/>
          </a:p>
        </p:txBody>
      </p:sp>
      <p:sp>
        <p:nvSpPr>
          <p:cNvPr id="688" name="Google Shape;688;p25"/>
          <p:cNvSpPr/>
          <p:nvPr/>
        </p:nvSpPr>
        <p:spPr>
          <a:xfrm>
            <a:off x="5810250" y="4105275"/>
            <a:ext cx="514350" cy="228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C76A"/>
          </a:solidFill>
          <a:ln cap="flat" cmpd="sng" w="9525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9" name="Google Shape;689;p25"/>
          <p:cNvSpPr/>
          <p:nvPr/>
        </p:nvSpPr>
        <p:spPr>
          <a:xfrm>
            <a:off x="6572250" y="3257550"/>
            <a:ext cx="2238375" cy="99060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0" name="Google Shape;690;p25"/>
          <p:cNvSpPr/>
          <p:nvPr/>
        </p:nvSpPr>
        <p:spPr>
          <a:xfrm>
            <a:off x="6686550" y="3371850"/>
            <a:ext cx="2009775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LOCALHOST</a:t>
            </a:r>
            <a:endParaRPr/>
          </a:p>
        </p:txBody>
      </p:sp>
      <p:sp>
        <p:nvSpPr>
          <p:cNvPr id="691" name="Google Shape;691;p25"/>
          <p:cNvSpPr/>
          <p:nvPr/>
        </p:nvSpPr>
        <p:spPr>
          <a:xfrm>
            <a:off x="6686550" y="3733800"/>
            <a:ext cx="20097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0" i="0" lang="en-US" sz="975" u="none" cap="none">
                <a:solidFill>
                  <a:srgbClr val="B8C5D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porta interna</a:t>
            </a:r>
            <a:endParaRPr/>
          </a:p>
        </p:txBody>
      </p:sp>
      <p:sp>
        <p:nvSpPr>
          <p:cNvPr id="692" name="Google Shape;692;p25"/>
          <p:cNvSpPr/>
          <p:nvPr/>
        </p:nvSpPr>
        <p:spPr>
          <a:xfrm>
            <a:off x="9048750" y="3257550"/>
            <a:ext cx="2238375" cy="99060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3" name="Google Shape;693;p25"/>
          <p:cNvSpPr/>
          <p:nvPr/>
        </p:nvSpPr>
        <p:spPr>
          <a:xfrm>
            <a:off x="9163050" y="3371850"/>
            <a:ext cx="2009775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REDE PRIVADA</a:t>
            </a:r>
            <a:endParaRPr/>
          </a:p>
        </p:txBody>
      </p:sp>
      <p:sp>
        <p:nvSpPr>
          <p:cNvPr id="694" name="Google Shape;694;p25"/>
          <p:cNvSpPr/>
          <p:nvPr/>
        </p:nvSpPr>
        <p:spPr>
          <a:xfrm>
            <a:off x="9163050" y="3733800"/>
            <a:ext cx="20097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0" i="0" lang="en-US" sz="975" u="none" cap="none">
                <a:solidFill>
                  <a:srgbClr val="B8C5D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192.168.x.x</a:t>
            </a:r>
            <a:endParaRPr/>
          </a:p>
        </p:txBody>
      </p:sp>
      <p:sp>
        <p:nvSpPr>
          <p:cNvPr id="695" name="Google Shape;695;p25"/>
          <p:cNvSpPr/>
          <p:nvPr/>
        </p:nvSpPr>
        <p:spPr>
          <a:xfrm>
            <a:off x="6572250" y="4552950"/>
            <a:ext cx="2238375" cy="99060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6" name="Google Shape;696;p25"/>
          <p:cNvSpPr/>
          <p:nvPr/>
        </p:nvSpPr>
        <p:spPr>
          <a:xfrm>
            <a:off x="6686550" y="4667250"/>
            <a:ext cx="2009775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METADADOS</a:t>
            </a:r>
            <a:endParaRPr/>
          </a:p>
        </p:txBody>
      </p:sp>
      <p:sp>
        <p:nvSpPr>
          <p:cNvPr id="697" name="Google Shape;697;p25"/>
          <p:cNvSpPr/>
          <p:nvPr/>
        </p:nvSpPr>
        <p:spPr>
          <a:xfrm>
            <a:off x="6686550" y="5029200"/>
            <a:ext cx="20097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0" i="0" lang="en-US" sz="975" u="none" cap="none">
                <a:solidFill>
                  <a:srgbClr val="B8C5D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169.254.169.254</a:t>
            </a:r>
            <a:endParaRPr/>
          </a:p>
        </p:txBody>
      </p:sp>
      <p:sp>
        <p:nvSpPr>
          <p:cNvPr id="698" name="Google Shape;698;p25"/>
          <p:cNvSpPr/>
          <p:nvPr/>
        </p:nvSpPr>
        <p:spPr>
          <a:xfrm>
            <a:off x="9048750" y="4552950"/>
            <a:ext cx="2238375" cy="99060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25"/>
          <p:cNvSpPr/>
          <p:nvPr/>
        </p:nvSpPr>
        <p:spPr>
          <a:xfrm>
            <a:off x="9163050" y="4667250"/>
            <a:ext cx="2009775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SISTEMA EXTERNO</a:t>
            </a:r>
            <a:endParaRPr/>
          </a:p>
        </p:txBody>
      </p:sp>
      <p:sp>
        <p:nvSpPr>
          <p:cNvPr id="700" name="Google Shape;700;p25"/>
          <p:cNvSpPr/>
          <p:nvPr/>
        </p:nvSpPr>
        <p:spPr>
          <a:xfrm>
            <a:off x="9163050" y="5029200"/>
            <a:ext cx="2009775" cy="3619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37"/>
              <a:buFont typeface="Arial"/>
              <a:buNone/>
            </a:pPr>
            <a:r>
              <a:rPr b="0" i="0" lang="en-US" sz="938" u="none" cap="none">
                <a:solidFill>
                  <a:srgbClr val="B8C5D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origem atribuída ao servidor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019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06" name="Google Shape;706;p26"/>
          <p:cNvCxnSpPr/>
          <p:nvPr/>
        </p:nvCxnSpPr>
        <p:spPr>
          <a:xfrm>
            <a:off x="841248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7" name="Google Shape;707;p26"/>
          <p:cNvCxnSpPr/>
          <p:nvPr/>
        </p:nvCxnSpPr>
        <p:spPr>
          <a:xfrm>
            <a:off x="885132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8" name="Google Shape;708;p26"/>
          <p:cNvCxnSpPr/>
          <p:nvPr/>
        </p:nvCxnSpPr>
        <p:spPr>
          <a:xfrm>
            <a:off x="929016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9" name="Google Shape;709;p26"/>
          <p:cNvCxnSpPr/>
          <p:nvPr/>
        </p:nvCxnSpPr>
        <p:spPr>
          <a:xfrm>
            <a:off x="972900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10" name="Google Shape;710;p26"/>
          <p:cNvCxnSpPr/>
          <p:nvPr/>
        </p:nvCxnSpPr>
        <p:spPr>
          <a:xfrm>
            <a:off x="1016784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11" name="Google Shape;711;p26"/>
          <p:cNvCxnSpPr/>
          <p:nvPr/>
        </p:nvCxnSpPr>
        <p:spPr>
          <a:xfrm>
            <a:off x="1060704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12" name="Google Shape;712;p26"/>
          <p:cNvCxnSpPr/>
          <p:nvPr/>
        </p:nvCxnSpPr>
        <p:spPr>
          <a:xfrm>
            <a:off x="1104588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13" name="Google Shape;713;p26"/>
          <p:cNvCxnSpPr/>
          <p:nvPr/>
        </p:nvCxnSpPr>
        <p:spPr>
          <a:xfrm>
            <a:off x="1148472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14" name="Google Shape;714;p26"/>
          <p:cNvCxnSpPr/>
          <p:nvPr/>
        </p:nvCxnSpPr>
        <p:spPr>
          <a:xfrm>
            <a:off x="1192356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15" name="Google Shape;715;p26"/>
          <p:cNvCxnSpPr/>
          <p:nvPr/>
        </p:nvCxnSpPr>
        <p:spPr>
          <a:xfrm>
            <a:off x="8412480" y="22860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16" name="Google Shape;716;p26"/>
          <p:cNvCxnSpPr/>
          <p:nvPr/>
        </p:nvCxnSpPr>
        <p:spPr>
          <a:xfrm>
            <a:off x="8412480" y="37396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17" name="Google Shape;717;p26"/>
          <p:cNvCxnSpPr/>
          <p:nvPr/>
        </p:nvCxnSpPr>
        <p:spPr>
          <a:xfrm>
            <a:off x="8412480" y="417852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18" name="Google Shape;718;p26"/>
          <p:cNvCxnSpPr/>
          <p:nvPr/>
        </p:nvCxnSpPr>
        <p:spPr>
          <a:xfrm>
            <a:off x="8412480" y="461772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19" name="Google Shape;719;p26"/>
          <p:cNvCxnSpPr/>
          <p:nvPr/>
        </p:nvCxnSpPr>
        <p:spPr>
          <a:xfrm>
            <a:off x="8412480" y="505656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20" name="Google Shape;720;p26"/>
          <p:cNvCxnSpPr/>
          <p:nvPr/>
        </p:nvCxnSpPr>
        <p:spPr>
          <a:xfrm>
            <a:off x="8412480" y="549540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21" name="Google Shape;721;p26"/>
          <p:cNvCxnSpPr/>
          <p:nvPr/>
        </p:nvCxnSpPr>
        <p:spPr>
          <a:xfrm>
            <a:off x="8412480" y="593424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22" name="Google Shape;722;p26"/>
          <p:cNvCxnSpPr/>
          <p:nvPr/>
        </p:nvCxnSpPr>
        <p:spPr>
          <a:xfrm>
            <a:off x="8412480" y="63730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23" name="Google Shape;723;p26"/>
          <p:cNvCxnSpPr/>
          <p:nvPr/>
        </p:nvCxnSpPr>
        <p:spPr>
          <a:xfrm>
            <a:off x="8412480" y="68122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24" name="Google Shape;724;p26"/>
          <p:cNvSpPr/>
          <p:nvPr/>
        </p:nvSpPr>
        <p:spPr>
          <a:xfrm>
            <a:off x="0" y="0"/>
            <a:ext cx="82200" cy="685770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5" name="Google Shape;725;p26"/>
          <p:cNvSpPr/>
          <p:nvPr/>
        </p:nvSpPr>
        <p:spPr>
          <a:xfrm>
            <a:off x="511920" y="292680"/>
            <a:ext cx="28344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ExploitCamp</a:t>
            </a:r>
            <a:endParaRPr b="0" i="0" sz="2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Google Shape;726;p26"/>
          <p:cNvSpPr/>
          <p:nvPr/>
        </p:nvSpPr>
        <p:spPr>
          <a:xfrm>
            <a:off x="9509760" y="320040"/>
            <a:ext cx="2057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RED TEAM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27" name="Google Shape;727;p26"/>
          <p:cNvCxnSpPr/>
          <p:nvPr/>
        </p:nvCxnSpPr>
        <p:spPr>
          <a:xfrm>
            <a:off x="511920" y="6364080"/>
            <a:ext cx="11155800" cy="300"/>
          </a:xfrm>
          <a:prstGeom prst="straightConnector1">
            <a:avLst/>
          </a:prstGeom>
          <a:noFill/>
          <a:ln cap="flat" cmpd="sng" w="1007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28" name="Google Shape;728;p26"/>
          <p:cNvSpPr/>
          <p:nvPr/>
        </p:nvSpPr>
        <p:spPr>
          <a:xfrm>
            <a:off x="511920" y="6464880"/>
            <a:ext cx="5303100" cy="15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CONTEÚDO</a:t>
            </a:r>
            <a:endParaRPr b="0" i="0" sz="9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p26"/>
          <p:cNvSpPr/>
          <p:nvPr/>
        </p:nvSpPr>
        <p:spPr>
          <a:xfrm>
            <a:off x="11064240" y="6437520"/>
            <a:ext cx="594000" cy="18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13</a:t>
            </a:r>
            <a:endParaRPr b="0" i="0" sz="1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Google Shape;730;p26"/>
          <p:cNvSpPr/>
          <p:nvPr/>
        </p:nvSpPr>
        <p:spPr>
          <a:xfrm>
            <a:off x="621720" y="932760"/>
            <a:ext cx="6949200" cy="2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SUPERFÍCIE DE ATAQUE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1" name="Google Shape;731;p26"/>
          <p:cNvSpPr/>
          <p:nvPr/>
        </p:nvSpPr>
        <p:spPr>
          <a:xfrm>
            <a:off x="621720" y="1307520"/>
            <a:ext cx="10012200" cy="65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Alcance do ataque:</a:t>
            </a:r>
            <a:endParaRPr b="0" i="0" sz="3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26"/>
          <p:cNvSpPr/>
          <p:nvPr/>
        </p:nvSpPr>
        <p:spPr>
          <a:xfrm>
            <a:off x="621720" y="2066400"/>
            <a:ext cx="612300" cy="5430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3" name="Google Shape;733;p26"/>
          <p:cNvSpPr/>
          <p:nvPr/>
        </p:nvSpPr>
        <p:spPr>
          <a:xfrm>
            <a:off x="628650" y="2400300"/>
            <a:ext cx="2857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1" i="0" lang="en-US" sz="1125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ORIGEM DA REQUISIÇÃO</a:t>
            </a:r>
            <a:endParaRPr/>
          </a:p>
        </p:txBody>
      </p:sp>
      <p:sp>
        <p:nvSpPr>
          <p:cNvPr id="734" name="Google Shape;734;p26"/>
          <p:cNvSpPr/>
          <p:nvPr/>
        </p:nvSpPr>
        <p:spPr>
          <a:xfrm>
            <a:off x="628650" y="2781300"/>
            <a:ext cx="2667000" cy="234315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26"/>
          <p:cNvSpPr/>
          <p:nvPr/>
        </p:nvSpPr>
        <p:spPr>
          <a:xfrm>
            <a:off x="857250" y="3028950"/>
            <a:ext cx="220980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</a:pPr>
            <a:r>
              <a:rPr b="1" i="0" lang="en-US" sz="195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INTERNET</a:t>
            </a:r>
            <a:endParaRPr/>
          </a:p>
        </p:txBody>
      </p:sp>
      <p:sp>
        <p:nvSpPr>
          <p:cNvPr id="736" name="Google Shape;736;p26"/>
          <p:cNvSpPr/>
          <p:nvPr/>
        </p:nvSpPr>
        <p:spPr>
          <a:xfrm>
            <a:off x="857250" y="3714750"/>
            <a:ext cx="2209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0" i="0" lang="en-US" sz="1425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Navegador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0" i="0" lang="en-US" sz="1425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sem acesso direto</a:t>
            </a:r>
            <a:endParaRPr/>
          </a:p>
        </p:txBody>
      </p:sp>
      <p:sp>
        <p:nvSpPr>
          <p:cNvPr id="737" name="Google Shape;737;p26"/>
          <p:cNvSpPr/>
          <p:nvPr/>
        </p:nvSpPr>
        <p:spPr>
          <a:xfrm>
            <a:off x="857250" y="4629150"/>
            <a:ext cx="22098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en-US" sz="1125" u="none" cap="none">
                <a:solidFill>
                  <a:srgbClr val="FF657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IP do usuário</a:t>
            </a:r>
            <a:endParaRPr/>
          </a:p>
        </p:txBody>
      </p:sp>
      <p:sp>
        <p:nvSpPr>
          <p:cNvPr id="738" name="Google Shape;738;p26"/>
          <p:cNvSpPr/>
          <p:nvPr/>
        </p:nvSpPr>
        <p:spPr>
          <a:xfrm>
            <a:off x="3505200" y="3829050"/>
            <a:ext cx="552450" cy="266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6573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p26"/>
          <p:cNvSpPr/>
          <p:nvPr/>
        </p:nvSpPr>
        <p:spPr>
          <a:xfrm>
            <a:off x="4267200" y="2781300"/>
            <a:ext cx="2667000" cy="2343150"/>
          </a:xfrm>
          <a:prstGeom prst="rect">
            <a:avLst/>
          </a:prstGeom>
          <a:solidFill>
            <a:srgbClr val="FF6573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0" name="Google Shape;740;p26"/>
          <p:cNvSpPr/>
          <p:nvPr/>
        </p:nvSpPr>
        <p:spPr>
          <a:xfrm>
            <a:off x="4495800" y="3028950"/>
            <a:ext cx="2209800" cy="4381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50"/>
              <a:buFont typeface="Arial"/>
              <a:buNone/>
            </a:pPr>
            <a:r>
              <a:rPr b="1" i="0" lang="en-US" sz="1950" u="none" cap="none">
                <a:solidFill>
                  <a:srgbClr val="0B1019"/>
                </a:solidFill>
                <a:latin typeface="Space Grotesk"/>
                <a:ea typeface="Space Grotesk"/>
                <a:cs typeface="Space Grotesk"/>
                <a:sym typeface="Space Grotesk"/>
              </a:rPr>
              <a:t>APLICAÇÃO</a:t>
            </a:r>
            <a:endParaRPr/>
          </a:p>
        </p:txBody>
      </p:sp>
      <p:sp>
        <p:nvSpPr>
          <p:cNvPr id="741" name="Google Shape;741;p26"/>
          <p:cNvSpPr/>
          <p:nvPr/>
        </p:nvSpPr>
        <p:spPr>
          <a:xfrm>
            <a:off x="4495800" y="3714750"/>
            <a:ext cx="22098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>
                <a:solidFill>
                  <a:srgbClr val="0B1019"/>
                </a:solidFill>
                <a:latin typeface="Inter"/>
                <a:ea typeface="Inter"/>
                <a:cs typeface="Inter"/>
                <a:sym typeface="Inter"/>
              </a:rPr>
              <a:t>Cliente HTTP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25"/>
              <a:buFont typeface="Arial"/>
              <a:buNone/>
            </a:pPr>
            <a:r>
              <a:rPr b="1" i="0" lang="en-US" sz="1425" u="none" cap="none">
                <a:solidFill>
                  <a:srgbClr val="0B1019"/>
                </a:solidFill>
                <a:latin typeface="Inter"/>
                <a:ea typeface="Inter"/>
                <a:cs typeface="Inter"/>
                <a:sym typeface="Inter"/>
              </a:rPr>
              <a:t>controlado pela entrada</a:t>
            </a:r>
            <a:endParaRPr/>
          </a:p>
        </p:txBody>
      </p:sp>
      <p:sp>
        <p:nvSpPr>
          <p:cNvPr id="742" name="Google Shape;742;p26"/>
          <p:cNvSpPr/>
          <p:nvPr/>
        </p:nvSpPr>
        <p:spPr>
          <a:xfrm>
            <a:off x="4495800" y="4629150"/>
            <a:ext cx="2209800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31"/>
              <a:buFont typeface="Arial"/>
              <a:buNone/>
            </a:pPr>
            <a:r>
              <a:rPr b="0" i="0" lang="en-US" sz="1031" u="none" cap="none">
                <a:solidFill>
                  <a:srgbClr val="0B1019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IP e confiança do servidor</a:t>
            </a:r>
            <a:endParaRPr/>
          </a:p>
        </p:txBody>
      </p:sp>
      <p:sp>
        <p:nvSpPr>
          <p:cNvPr id="743" name="Google Shape;743;p26"/>
          <p:cNvSpPr/>
          <p:nvPr/>
        </p:nvSpPr>
        <p:spPr>
          <a:xfrm>
            <a:off x="7143750" y="3829050"/>
            <a:ext cx="552450" cy="2667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C76A"/>
          </a:solidFill>
          <a:ln cap="flat" cmpd="sng" w="9525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26"/>
          <p:cNvSpPr/>
          <p:nvPr/>
        </p:nvSpPr>
        <p:spPr>
          <a:xfrm>
            <a:off x="7905750" y="2476500"/>
            <a:ext cx="3629025" cy="295275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5" name="Google Shape;745;p26"/>
          <p:cNvSpPr/>
          <p:nvPr/>
        </p:nvSpPr>
        <p:spPr>
          <a:xfrm>
            <a:off x="8134350" y="2667000"/>
            <a:ext cx="3171825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REDE INTERNA / NUVEM</a:t>
            </a:r>
            <a:endParaRPr/>
          </a:p>
        </p:txBody>
      </p:sp>
      <p:sp>
        <p:nvSpPr>
          <p:cNvPr id="746" name="Google Shape;746;p26"/>
          <p:cNvSpPr/>
          <p:nvPr/>
        </p:nvSpPr>
        <p:spPr>
          <a:xfrm>
            <a:off x="8134350" y="3257550"/>
            <a:ext cx="3171825" cy="5143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7" name="Google Shape;747;p26"/>
          <p:cNvSpPr/>
          <p:nvPr/>
        </p:nvSpPr>
        <p:spPr>
          <a:xfrm>
            <a:off x="8229600" y="3305175"/>
            <a:ext cx="19050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Painel administrativo</a:t>
            </a:r>
            <a:endParaRPr/>
          </a:p>
        </p:txBody>
      </p:sp>
      <p:sp>
        <p:nvSpPr>
          <p:cNvPr id="748" name="Google Shape;748;p26"/>
          <p:cNvSpPr/>
          <p:nvPr/>
        </p:nvSpPr>
        <p:spPr>
          <a:xfrm>
            <a:off x="10086975" y="3305175"/>
            <a:ext cx="11239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>
                <a:solidFill>
                  <a:srgbClr val="FF657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localhost:8080</a:t>
            </a:r>
            <a:endParaRPr/>
          </a:p>
        </p:txBody>
      </p:sp>
      <p:sp>
        <p:nvSpPr>
          <p:cNvPr id="749" name="Google Shape;749;p26"/>
          <p:cNvSpPr/>
          <p:nvPr/>
        </p:nvSpPr>
        <p:spPr>
          <a:xfrm>
            <a:off x="8134350" y="3886200"/>
            <a:ext cx="3171825" cy="5143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0" name="Google Shape;750;p26"/>
          <p:cNvSpPr/>
          <p:nvPr/>
        </p:nvSpPr>
        <p:spPr>
          <a:xfrm>
            <a:off x="8229600" y="3933825"/>
            <a:ext cx="19050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API interna</a:t>
            </a:r>
            <a:endParaRPr/>
          </a:p>
        </p:txBody>
      </p:sp>
      <p:sp>
        <p:nvSpPr>
          <p:cNvPr id="751" name="Google Shape;751;p26"/>
          <p:cNvSpPr/>
          <p:nvPr/>
        </p:nvSpPr>
        <p:spPr>
          <a:xfrm>
            <a:off x="10086975" y="3933825"/>
            <a:ext cx="1123950" cy="4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>
                <a:solidFill>
                  <a:srgbClr val="FF657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192.168.0.68</a:t>
            </a:r>
            <a:endParaRPr/>
          </a:p>
        </p:txBody>
      </p:sp>
      <p:sp>
        <p:nvSpPr>
          <p:cNvPr id="752" name="Google Shape;752;p26"/>
          <p:cNvSpPr/>
          <p:nvPr/>
        </p:nvSpPr>
        <p:spPr>
          <a:xfrm>
            <a:off x="8134350" y="4514850"/>
            <a:ext cx="3171825" cy="5143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3" name="Google Shape;753;p26"/>
          <p:cNvSpPr/>
          <p:nvPr/>
        </p:nvSpPr>
        <p:spPr>
          <a:xfrm>
            <a:off x="8229600" y="4562475"/>
            <a:ext cx="19050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85"/>
              <a:buFont typeface="Arial"/>
              <a:buNone/>
            </a:pPr>
            <a:r>
              <a:rPr b="1" i="0" lang="en-US" sz="1186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Metadados de instância</a:t>
            </a:r>
            <a:endParaRPr/>
          </a:p>
        </p:txBody>
      </p:sp>
      <p:sp>
        <p:nvSpPr>
          <p:cNvPr id="754" name="Google Shape;754;p26"/>
          <p:cNvSpPr/>
          <p:nvPr/>
        </p:nvSpPr>
        <p:spPr>
          <a:xfrm>
            <a:off x="10010100" y="4562475"/>
            <a:ext cx="1200600" cy="41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>
                <a:solidFill>
                  <a:srgbClr val="FF6573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169.254.169.254</a:t>
            </a:r>
            <a:endParaRPr/>
          </a:p>
        </p:txBody>
      </p:sp>
      <p:sp>
        <p:nvSpPr>
          <p:cNvPr id="755" name="Google Shape;755;p26"/>
          <p:cNvSpPr/>
          <p:nvPr/>
        </p:nvSpPr>
        <p:spPr>
          <a:xfrm>
            <a:off x="628650" y="5619750"/>
            <a:ext cx="10906125" cy="3238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en-US" sz="15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O SSRF </a:t>
            </a:r>
            <a:r>
              <a:rPr b="1" lang="en-US" sz="1500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se passa pelo servidor mantendo </a:t>
            </a:r>
            <a:r>
              <a:rPr b="1" i="0" lang="en-US" sz="15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conexões que a aplicação já</a:t>
            </a:r>
            <a:r>
              <a:rPr b="1" lang="en-US" sz="1500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 podia realizar</a:t>
            </a:r>
            <a:r>
              <a:rPr b="1" i="0" lang="en-US" sz="15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019"/>
        </a:solidFill>
      </p:bgPr>
    </p:bg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61" name="Google Shape;761;p27"/>
          <p:cNvCxnSpPr/>
          <p:nvPr/>
        </p:nvCxnSpPr>
        <p:spPr>
          <a:xfrm>
            <a:off x="841248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62" name="Google Shape;762;p27"/>
          <p:cNvCxnSpPr/>
          <p:nvPr/>
        </p:nvCxnSpPr>
        <p:spPr>
          <a:xfrm>
            <a:off x="885132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63" name="Google Shape;763;p27"/>
          <p:cNvCxnSpPr/>
          <p:nvPr/>
        </p:nvCxnSpPr>
        <p:spPr>
          <a:xfrm>
            <a:off x="929016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64" name="Google Shape;764;p27"/>
          <p:cNvCxnSpPr/>
          <p:nvPr/>
        </p:nvCxnSpPr>
        <p:spPr>
          <a:xfrm>
            <a:off x="972900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65" name="Google Shape;765;p27"/>
          <p:cNvCxnSpPr/>
          <p:nvPr/>
        </p:nvCxnSpPr>
        <p:spPr>
          <a:xfrm>
            <a:off x="1016784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66" name="Google Shape;766;p27"/>
          <p:cNvCxnSpPr/>
          <p:nvPr/>
        </p:nvCxnSpPr>
        <p:spPr>
          <a:xfrm>
            <a:off x="1060704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67" name="Google Shape;767;p27"/>
          <p:cNvCxnSpPr/>
          <p:nvPr/>
        </p:nvCxnSpPr>
        <p:spPr>
          <a:xfrm>
            <a:off x="1104588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68" name="Google Shape;768;p27"/>
          <p:cNvCxnSpPr/>
          <p:nvPr/>
        </p:nvCxnSpPr>
        <p:spPr>
          <a:xfrm>
            <a:off x="1148472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69" name="Google Shape;769;p27"/>
          <p:cNvCxnSpPr/>
          <p:nvPr/>
        </p:nvCxnSpPr>
        <p:spPr>
          <a:xfrm>
            <a:off x="1192356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70" name="Google Shape;770;p27"/>
          <p:cNvCxnSpPr/>
          <p:nvPr/>
        </p:nvCxnSpPr>
        <p:spPr>
          <a:xfrm>
            <a:off x="8412480" y="22860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71" name="Google Shape;771;p27"/>
          <p:cNvCxnSpPr/>
          <p:nvPr/>
        </p:nvCxnSpPr>
        <p:spPr>
          <a:xfrm>
            <a:off x="8412480" y="37396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72" name="Google Shape;772;p27"/>
          <p:cNvCxnSpPr/>
          <p:nvPr/>
        </p:nvCxnSpPr>
        <p:spPr>
          <a:xfrm>
            <a:off x="8412480" y="417852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73" name="Google Shape;773;p27"/>
          <p:cNvCxnSpPr/>
          <p:nvPr/>
        </p:nvCxnSpPr>
        <p:spPr>
          <a:xfrm>
            <a:off x="8412480" y="461772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74" name="Google Shape;774;p27"/>
          <p:cNvCxnSpPr/>
          <p:nvPr/>
        </p:nvCxnSpPr>
        <p:spPr>
          <a:xfrm>
            <a:off x="8412480" y="505656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75" name="Google Shape;775;p27"/>
          <p:cNvCxnSpPr/>
          <p:nvPr/>
        </p:nvCxnSpPr>
        <p:spPr>
          <a:xfrm>
            <a:off x="8412480" y="549540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76" name="Google Shape;776;p27"/>
          <p:cNvCxnSpPr/>
          <p:nvPr/>
        </p:nvCxnSpPr>
        <p:spPr>
          <a:xfrm>
            <a:off x="8412480" y="593424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77" name="Google Shape;777;p27"/>
          <p:cNvCxnSpPr/>
          <p:nvPr/>
        </p:nvCxnSpPr>
        <p:spPr>
          <a:xfrm>
            <a:off x="8412480" y="63730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78" name="Google Shape;778;p27"/>
          <p:cNvCxnSpPr/>
          <p:nvPr/>
        </p:nvCxnSpPr>
        <p:spPr>
          <a:xfrm>
            <a:off x="8412480" y="68122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79" name="Google Shape;779;p27"/>
          <p:cNvSpPr/>
          <p:nvPr/>
        </p:nvSpPr>
        <p:spPr>
          <a:xfrm>
            <a:off x="0" y="0"/>
            <a:ext cx="82200" cy="685770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Google Shape;780;p27"/>
          <p:cNvSpPr/>
          <p:nvPr/>
        </p:nvSpPr>
        <p:spPr>
          <a:xfrm>
            <a:off x="511920" y="292680"/>
            <a:ext cx="28344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ExploitCamp</a:t>
            </a:r>
            <a:endParaRPr b="0" i="0" sz="2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Google Shape;781;p27"/>
          <p:cNvSpPr/>
          <p:nvPr/>
        </p:nvSpPr>
        <p:spPr>
          <a:xfrm>
            <a:off x="9509760" y="320040"/>
            <a:ext cx="2057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RED TEAM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82" name="Google Shape;782;p27"/>
          <p:cNvCxnSpPr/>
          <p:nvPr/>
        </p:nvCxnSpPr>
        <p:spPr>
          <a:xfrm>
            <a:off x="511920" y="6364080"/>
            <a:ext cx="11155800" cy="300"/>
          </a:xfrm>
          <a:prstGeom prst="straightConnector1">
            <a:avLst/>
          </a:prstGeom>
          <a:noFill/>
          <a:ln cap="flat" cmpd="sng" w="1007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83" name="Google Shape;783;p27"/>
          <p:cNvSpPr/>
          <p:nvPr/>
        </p:nvSpPr>
        <p:spPr>
          <a:xfrm>
            <a:off x="511920" y="6464880"/>
            <a:ext cx="5303100" cy="15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CONTEÚDO</a:t>
            </a:r>
            <a:endParaRPr b="0" i="0" sz="9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4" name="Google Shape;784;p27"/>
          <p:cNvSpPr/>
          <p:nvPr/>
        </p:nvSpPr>
        <p:spPr>
          <a:xfrm>
            <a:off x="11064240" y="6437520"/>
            <a:ext cx="594000" cy="18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14</a:t>
            </a:r>
            <a:endParaRPr b="0" i="0" sz="1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5" name="Google Shape;785;p27"/>
          <p:cNvSpPr/>
          <p:nvPr/>
        </p:nvSpPr>
        <p:spPr>
          <a:xfrm>
            <a:off x="621720" y="932760"/>
            <a:ext cx="6949200" cy="2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TIPOS DE SSRF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6" name="Google Shape;786;p27"/>
          <p:cNvSpPr/>
          <p:nvPr/>
        </p:nvSpPr>
        <p:spPr>
          <a:xfrm>
            <a:off x="621720" y="1307520"/>
            <a:ext cx="10012200" cy="65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Basic SSRF e Blind SSRF</a:t>
            </a:r>
            <a:endParaRPr b="0" i="0" sz="3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7" name="Google Shape;787;p27"/>
          <p:cNvSpPr/>
          <p:nvPr/>
        </p:nvSpPr>
        <p:spPr>
          <a:xfrm>
            <a:off x="621720" y="2066400"/>
            <a:ext cx="612300" cy="5430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8" name="Google Shape;788;p27"/>
          <p:cNvSpPr/>
          <p:nvPr/>
        </p:nvSpPr>
        <p:spPr>
          <a:xfrm>
            <a:off x="628650" y="2476500"/>
            <a:ext cx="5191125" cy="295275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9" name="Google Shape;789;p27"/>
          <p:cNvSpPr/>
          <p:nvPr/>
        </p:nvSpPr>
        <p:spPr>
          <a:xfrm>
            <a:off x="876300" y="2705100"/>
            <a:ext cx="2095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1" i="0" lang="en-US" sz="1125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BASIC SSRF</a:t>
            </a:r>
            <a:endParaRPr/>
          </a:p>
        </p:txBody>
      </p:sp>
      <p:sp>
        <p:nvSpPr>
          <p:cNvPr id="790" name="Google Shape;790;p27"/>
          <p:cNvSpPr/>
          <p:nvPr/>
        </p:nvSpPr>
        <p:spPr>
          <a:xfrm>
            <a:off x="876300" y="3105150"/>
            <a:ext cx="4695825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b="1" i="0" lang="en-US" sz="2025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A resposta fica visível </a:t>
            </a:r>
            <a:r>
              <a:rPr b="1" lang="en-US" sz="2025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no retorno</a:t>
            </a:r>
            <a:endParaRPr/>
          </a:p>
        </p:txBody>
      </p:sp>
      <p:sp>
        <p:nvSpPr>
          <p:cNvPr id="791" name="Google Shape;791;p27"/>
          <p:cNvSpPr/>
          <p:nvPr/>
        </p:nvSpPr>
        <p:spPr>
          <a:xfrm>
            <a:off x="952500" y="3962400"/>
            <a:ext cx="1123950" cy="5143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ATACANTE</a:t>
            </a:r>
            <a:endParaRPr/>
          </a:p>
        </p:txBody>
      </p:sp>
      <p:sp>
        <p:nvSpPr>
          <p:cNvPr id="792" name="Google Shape;792;p27"/>
          <p:cNvSpPr/>
          <p:nvPr/>
        </p:nvSpPr>
        <p:spPr>
          <a:xfrm>
            <a:off x="2209800" y="4114800"/>
            <a:ext cx="333375" cy="190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6573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3" name="Google Shape;793;p27"/>
          <p:cNvSpPr/>
          <p:nvPr/>
        </p:nvSpPr>
        <p:spPr>
          <a:xfrm>
            <a:off x="2667000" y="3790950"/>
            <a:ext cx="1238250" cy="857250"/>
          </a:xfrm>
          <a:prstGeom prst="rect">
            <a:avLst/>
          </a:prstGeom>
          <a:solidFill>
            <a:srgbClr val="FF6573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-US" sz="1350" u="none" cap="none">
                <a:solidFill>
                  <a:srgbClr val="0B1019"/>
                </a:solidFill>
                <a:latin typeface="Inter"/>
                <a:ea typeface="Inter"/>
                <a:cs typeface="Inter"/>
                <a:sym typeface="Inter"/>
              </a:rPr>
              <a:t>APP</a:t>
            </a:r>
            <a:endParaRPr/>
          </a:p>
        </p:txBody>
      </p:sp>
      <p:sp>
        <p:nvSpPr>
          <p:cNvPr id="794" name="Google Shape;794;p27"/>
          <p:cNvSpPr/>
          <p:nvPr/>
        </p:nvSpPr>
        <p:spPr>
          <a:xfrm>
            <a:off x="4038600" y="4114800"/>
            <a:ext cx="333375" cy="190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C76A"/>
          </a:solidFill>
          <a:ln cap="flat" cmpd="sng" w="9525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p27"/>
          <p:cNvSpPr/>
          <p:nvPr/>
        </p:nvSpPr>
        <p:spPr>
          <a:xfrm>
            <a:off x="4495800" y="3962400"/>
            <a:ext cx="1076325" cy="5143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INTERNO</a:t>
            </a:r>
            <a:endParaRPr/>
          </a:p>
        </p:txBody>
      </p:sp>
      <p:sp>
        <p:nvSpPr>
          <p:cNvPr id="796" name="Google Shape;796;p27"/>
          <p:cNvSpPr/>
          <p:nvPr/>
        </p:nvSpPr>
        <p:spPr>
          <a:xfrm>
            <a:off x="1028700" y="4800600"/>
            <a:ext cx="4429125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en-US" sz="1125" u="none" cap="none">
                <a:solidFill>
                  <a:srgbClr val="B8C5D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HTML · JSON · status · efeito observado</a:t>
            </a:r>
            <a:endParaRPr/>
          </a:p>
        </p:txBody>
      </p:sp>
      <p:sp>
        <p:nvSpPr>
          <p:cNvPr id="797" name="Google Shape;797;p27"/>
          <p:cNvSpPr/>
          <p:nvPr/>
        </p:nvSpPr>
        <p:spPr>
          <a:xfrm>
            <a:off x="6343650" y="2476500"/>
            <a:ext cx="5191125" cy="295275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8" name="Google Shape;798;p27"/>
          <p:cNvSpPr/>
          <p:nvPr/>
        </p:nvSpPr>
        <p:spPr>
          <a:xfrm>
            <a:off x="6591300" y="2705100"/>
            <a:ext cx="2095500" cy="26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1" i="0" lang="en-US" sz="1125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BLIND SSRF</a:t>
            </a:r>
            <a:endParaRPr/>
          </a:p>
        </p:txBody>
      </p:sp>
      <p:sp>
        <p:nvSpPr>
          <p:cNvPr id="799" name="Google Shape;799;p27"/>
          <p:cNvSpPr/>
          <p:nvPr/>
        </p:nvSpPr>
        <p:spPr>
          <a:xfrm>
            <a:off x="6591300" y="3105150"/>
            <a:ext cx="4695825" cy="49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Arial"/>
              <a:buNone/>
            </a:pPr>
            <a:r>
              <a:rPr b="1" i="0" lang="en-US" sz="2025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A resposta não retorna para o client</a:t>
            </a:r>
            <a:endParaRPr/>
          </a:p>
        </p:txBody>
      </p:sp>
      <p:sp>
        <p:nvSpPr>
          <p:cNvPr id="800" name="Google Shape;800;p27"/>
          <p:cNvSpPr/>
          <p:nvPr/>
        </p:nvSpPr>
        <p:spPr>
          <a:xfrm>
            <a:off x="6667500" y="3962400"/>
            <a:ext cx="1123950" cy="5143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i="0" lang="en-US" sz="105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ATACANTE</a:t>
            </a:r>
            <a:endParaRPr/>
          </a:p>
        </p:txBody>
      </p:sp>
      <p:sp>
        <p:nvSpPr>
          <p:cNvPr id="801" name="Google Shape;801;p27"/>
          <p:cNvSpPr/>
          <p:nvPr/>
        </p:nvSpPr>
        <p:spPr>
          <a:xfrm>
            <a:off x="7924800" y="4114800"/>
            <a:ext cx="333375" cy="190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6573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2" name="Google Shape;802;p27"/>
          <p:cNvSpPr/>
          <p:nvPr/>
        </p:nvSpPr>
        <p:spPr>
          <a:xfrm>
            <a:off x="8382000" y="3790950"/>
            <a:ext cx="1238250" cy="857250"/>
          </a:xfrm>
          <a:prstGeom prst="rect">
            <a:avLst/>
          </a:prstGeom>
          <a:solidFill>
            <a:srgbClr val="FF6573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b="1" i="0" lang="en-US" sz="1350" u="none" cap="none">
                <a:solidFill>
                  <a:srgbClr val="0B1019"/>
                </a:solidFill>
                <a:latin typeface="Inter"/>
                <a:ea typeface="Inter"/>
                <a:cs typeface="Inter"/>
                <a:sym typeface="Inter"/>
              </a:rPr>
              <a:t>APP</a:t>
            </a:r>
            <a:endParaRPr/>
          </a:p>
        </p:txBody>
      </p:sp>
      <p:sp>
        <p:nvSpPr>
          <p:cNvPr id="803" name="Google Shape;803;p27"/>
          <p:cNvSpPr/>
          <p:nvPr/>
        </p:nvSpPr>
        <p:spPr>
          <a:xfrm>
            <a:off x="9753600" y="4114800"/>
            <a:ext cx="333375" cy="1905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C76A"/>
          </a:solidFill>
          <a:ln cap="flat" cmpd="sng" w="9525">
            <a:solidFill>
              <a:srgbClr val="FFC7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27"/>
          <p:cNvSpPr/>
          <p:nvPr/>
        </p:nvSpPr>
        <p:spPr>
          <a:xfrm>
            <a:off x="10210800" y="3962400"/>
            <a:ext cx="1076325" cy="5143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75"/>
              <a:buFont typeface="Arial"/>
              <a:buNone/>
            </a:pPr>
            <a:r>
              <a:rPr b="1" i="0" lang="en-US" sz="975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CALLBACK</a:t>
            </a:r>
            <a:endParaRPr/>
          </a:p>
        </p:txBody>
      </p:sp>
      <p:sp>
        <p:nvSpPr>
          <p:cNvPr id="805" name="Google Shape;805;p27"/>
          <p:cNvSpPr/>
          <p:nvPr/>
        </p:nvSpPr>
        <p:spPr>
          <a:xfrm>
            <a:off x="6743700" y="4800600"/>
            <a:ext cx="4429125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5"/>
              <a:buFont typeface="Arial"/>
              <a:buNone/>
            </a:pPr>
            <a:r>
              <a:rPr b="0" i="0" lang="en-US" sz="1125" u="none" cap="none">
                <a:solidFill>
                  <a:srgbClr val="B8C5D5"/>
                </a:solidFill>
                <a:latin typeface="JetBrains Mono"/>
                <a:ea typeface="JetBrains Mono"/>
                <a:cs typeface="JetBrains Mono"/>
                <a:sym typeface="JetBrains Mono"/>
              </a:rPr>
              <a:t>OAST · DNS · tempo · erro indireto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019"/>
        </a:solidFill>
      </p:bgPr>
    </p:bg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1" name="Google Shape;811;p28"/>
          <p:cNvCxnSpPr/>
          <p:nvPr/>
        </p:nvCxnSpPr>
        <p:spPr>
          <a:xfrm>
            <a:off x="841248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12" name="Google Shape;812;p28"/>
          <p:cNvCxnSpPr/>
          <p:nvPr/>
        </p:nvCxnSpPr>
        <p:spPr>
          <a:xfrm>
            <a:off x="885132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13" name="Google Shape;813;p28"/>
          <p:cNvCxnSpPr/>
          <p:nvPr/>
        </p:nvCxnSpPr>
        <p:spPr>
          <a:xfrm>
            <a:off x="929016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14" name="Google Shape;814;p28"/>
          <p:cNvCxnSpPr/>
          <p:nvPr/>
        </p:nvCxnSpPr>
        <p:spPr>
          <a:xfrm>
            <a:off x="972900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15" name="Google Shape;815;p28"/>
          <p:cNvCxnSpPr/>
          <p:nvPr/>
        </p:nvCxnSpPr>
        <p:spPr>
          <a:xfrm>
            <a:off x="1016784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16" name="Google Shape;816;p28"/>
          <p:cNvCxnSpPr/>
          <p:nvPr/>
        </p:nvCxnSpPr>
        <p:spPr>
          <a:xfrm>
            <a:off x="1060704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17" name="Google Shape;817;p28"/>
          <p:cNvCxnSpPr/>
          <p:nvPr/>
        </p:nvCxnSpPr>
        <p:spPr>
          <a:xfrm>
            <a:off x="1104588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18" name="Google Shape;818;p28"/>
          <p:cNvCxnSpPr/>
          <p:nvPr/>
        </p:nvCxnSpPr>
        <p:spPr>
          <a:xfrm>
            <a:off x="1148472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19" name="Google Shape;819;p28"/>
          <p:cNvCxnSpPr/>
          <p:nvPr/>
        </p:nvCxnSpPr>
        <p:spPr>
          <a:xfrm>
            <a:off x="1192356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20" name="Google Shape;820;p28"/>
          <p:cNvCxnSpPr/>
          <p:nvPr/>
        </p:nvCxnSpPr>
        <p:spPr>
          <a:xfrm>
            <a:off x="8412480" y="22860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21" name="Google Shape;821;p28"/>
          <p:cNvCxnSpPr/>
          <p:nvPr/>
        </p:nvCxnSpPr>
        <p:spPr>
          <a:xfrm>
            <a:off x="8412480" y="37396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22" name="Google Shape;822;p28"/>
          <p:cNvCxnSpPr/>
          <p:nvPr/>
        </p:nvCxnSpPr>
        <p:spPr>
          <a:xfrm>
            <a:off x="8412480" y="417852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23" name="Google Shape;823;p28"/>
          <p:cNvCxnSpPr/>
          <p:nvPr/>
        </p:nvCxnSpPr>
        <p:spPr>
          <a:xfrm>
            <a:off x="8412480" y="461772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24" name="Google Shape;824;p28"/>
          <p:cNvCxnSpPr/>
          <p:nvPr/>
        </p:nvCxnSpPr>
        <p:spPr>
          <a:xfrm>
            <a:off x="8412480" y="505656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25" name="Google Shape;825;p28"/>
          <p:cNvCxnSpPr/>
          <p:nvPr/>
        </p:nvCxnSpPr>
        <p:spPr>
          <a:xfrm>
            <a:off x="8412480" y="549540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26" name="Google Shape;826;p28"/>
          <p:cNvCxnSpPr/>
          <p:nvPr/>
        </p:nvCxnSpPr>
        <p:spPr>
          <a:xfrm>
            <a:off x="8412480" y="593424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27" name="Google Shape;827;p28"/>
          <p:cNvCxnSpPr/>
          <p:nvPr/>
        </p:nvCxnSpPr>
        <p:spPr>
          <a:xfrm>
            <a:off x="8412480" y="63730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28" name="Google Shape;828;p28"/>
          <p:cNvCxnSpPr/>
          <p:nvPr/>
        </p:nvCxnSpPr>
        <p:spPr>
          <a:xfrm>
            <a:off x="8412480" y="68122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29" name="Google Shape;829;p28"/>
          <p:cNvSpPr/>
          <p:nvPr/>
        </p:nvSpPr>
        <p:spPr>
          <a:xfrm>
            <a:off x="0" y="0"/>
            <a:ext cx="82200" cy="685770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0" name="Google Shape;830;p28"/>
          <p:cNvSpPr/>
          <p:nvPr/>
        </p:nvSpPr>
        <p:spPr>
          <a:xfrm>
            <a:off x="511920" y="292680"/>
            <a:ext cx="28344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ExploitCamp</a:t>
            </a:r>
            <a:endParaRPr b="0" i="0" sz="2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1" name="Google Shape;831;p28"/>
          <p:cNvSpPr/>
          <p:nvPr/>
        </p:nvSpPr>
        <p:spPr>
          <a:xfrm>
            <a:off x="9509760" y="320040"/>
            <a:ext cx="2057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RED TEAM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32" name="Google Shape;832;p28"/>
          <p:cNvCxnSpPr/>
          <p:nvPr/>
        </p:nvCxnSpPr>
        <p:spPr>
          <a:xfrm>
            <a:off x="511920" y="6364080"/>
            <a:ext cx="11155800" cy="300"/>
          </a:xfrm>
          <a:prstGeom prst="straightConnector1">
            <a:avLst/>
          </a:prstGeom>
          <a:noFill/>
          <a:ln cap="flat" cmpd="sng" w="1007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33" name="Google Shape;833;p28"/>
          <p:cNvSpPr/>
          <p:nvPr/>
        </p:nvSpPr>
        <p:spPr>
          <a:xfrm>
            <a:off x="511920" y="6464880"/>
            <a:ext cx="5303100" cy="15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CONTEÚDO</a:t>
            </a:r>
            <a:endParaRPr b="0" i="0" sz="9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4" name="Google Shape;834;p28"/>
          <p:cNvSpPr/>
          <p:nvPr/>
        </p:nvSpPr>
        <p:spPr>
          <a:xfrm>
            <a:off x="11064240" y="6437520"/>
            <a:ext cx="594000" cy="18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15</a:t>
            </a:r>
            <a:endParaRPr b="0" i="0" sz="1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5" name="Google Shape;835;p28"/>
          <p:cNvSpPr/>
          <p:nvPr/>
        </p:nvSpPr>
        <p:spPr>
          <a:xfrm>
            <a:off x="621720" y="932760"/>
            <a:ext cx="6949200" cy="2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RISCO E MITIGAÇÃO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p28"/>
          <p:cNvSpPr/>
          <p:nvPr/>
        </p:nvSpPr>
        <p:spPr>
          <a:xfrm>
            <a:off x="621720" y="1307520"/>
            <a:ext cx="10012200" cy="65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Sinais</a:t>
            </a:r>
            <a:r>
              <a:rPr b="1" i="0" lang="en-US" sz="34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, impactos e defesas</a:t>
            </a:r>
            <a:endParaRPr b="0" i="0" sz="3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7" name="Google Shape;837;p28"/>
          <p:cNvSpPr/>
          <p:nvPr/>
        </p:nvSpPr>
        <p:spPr>
          <a:xfrm>
            <a:off x="621720" y="2066400"/>
            <a:ext cx="612300" cy="5430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8" name="Google Shape;838;p28"/>
          <p:cNvSpPr/>
          <p:nvPr/>
        </p:nvSpPr>
        <p:spPr>
          <a:xfrm>
            <a:off x="628650" y="2476500"/>
            <a:ext cx="3333750" cy="306705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9" name="Google Shape;839;p28"/>
          <p:cNvSpPr/>
          <p:nvPr/>
        </p:nvSpPr>
        <p:spPr>
          <a:xfrm>
            <a:off x="819150" y="2667000"/>
            <a:ext cx="29527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SINAIS</a:t>
            </a:r>
            <a:endParaRPr/>
          </a:p>
        </p:txBody>
      </p:sp>
      <p:sp>
        <p:nvSpPr>
          <p:cNvPr id="840" name="Google Shape;840;p28"/>
          <p:cNvSpPr/>
          <p:nvPr/>
        </p:nvSpPr>
        <p:spPr>
          <a:xfrm>
            <a:off x="800100" y="3219450"/>
            <a:ext cx="2990850" cy="4381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1" name="Google Shape;841;p28"/>
          <p:cNvSpPr/>
          <p:nvPr/>
        </p:nvSpPr>
        <p:spPr>
          <a:xfrm>
            <a:off x="895350" y="3248025"/>
            <a:ext cx="32385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01</a:t>
            </a:r>
            <a:endParaRPr/>
          </a:p>
        </p:txBody>
      </p:sp>
      <p:sp>
        <p:nvSpPr>
          <p:cNvPr id="842" name="Google Shape;842;p28"/>
          <p:cNvSpPr/>
          <p:nvPr/>
        </p:nvSpPr>
        <p:spPr>
          <a:xfrm>
            <a:off x="1276350" y="3248025"/>
            <a:ext cx="22479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Entrada contém URL ou host</a:t>
            </a:r>
            <a:endParaRPr/>
          </a:p>
        </p:txBody>
      </p:sp>
      <p:sp>
        <p:nvSpPr>
          <p:cNvPr id="843" name="Google Shape;843;p28"/>
          <p:cNvSpPr/>
          <p:nvPr/>
        </p:nvSpPr>
        <p:spPr>
          <a:xfrm>
            <a:off x="800100" y="3771900"/>
            <a:ext cx="2990850" cy="4381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4" name="Google Shape;844;p28"/>
          <p:cNvSpPr/>
          <p:nvPr/>
        </p:nvSpPr>
        <p:spPr>
          <a:xfrm>
            <a:off x="895350" y="3800475"/>
            <a:ext cx="32385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02</a:t>
            </a:r>
            <a:endParaRPr/>
          </a:p>
        </p:txBody>
      </p:sp>
      <p:sp>
        <p:nvSpPr>
          <p:cNvPr id="845" name="Google Shape;845;p28"/>
          <p:cNvSpPr/>
          <p:nvPr/>
        </p:nvSpPr>
        <p:spPr>
          <a:xfrm>
            <a:off x="1276350" y="3800475"/>
            <a:ext cx="22479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Backend busca recursos</a:t>
            </a:r>
            <a:endParaRPr/>
          </a:p>
        </p:txBody>
      </p:sp>
      <p:sp>
        <p:nvSpPr>
          <p:cNvPr id="846" name="Google Shape;846;p28"/>
          <p:cNvSpPr/>
          <p:nvPr/>
        </p:nvSpPr>
        <p:spPr>
          <a:xfrm>
            <a:off x="800100" y="4324350"/>
            <a:ext cx="2990850" cy="4381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7" name="Google Shape;847;p28"/>
          <p:cNvSpPr/>
          <p:nvPr/>
        </p:nvSpPr>
        <p:spPr>
          <a:xfrm>
            <a:off x="895350" y="4352925"/>
            <a:ext cx="32385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03</a:t>
            </a:r>
            <a:endParaRPr/>
          </a:p>
        </p:txBody>
      </p:sp>
      <p:sp>
        <p:nvSpPr>
          <p:cNvPr id="848" name="Google Shape;848;p28"/>
          <p:cNvSpPr/>
          <p:nvPr/>
        </p:nvSpPr>
        <p:spPr>
          <a:xfrm>
            <a:off x="1276350" y="4352925"/>
            <a:ext cx="22479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Resposta ou tempo varia</a:t>
            </a:r>
            <a:endParaRPr/>
          </a:p>
        </p:txBody>
      </p:sp>
      <p:sp>
        <p:nvSpPr>
          <p:cNvPr id="849" name="Google Shape;849;p28"/>
          <p:cNvSpPr/>
          <p:nvPr/>
        </p:nvSpPr>
        <p:spPr>
          <a:xfrm>
            <a:off x="800100" y="4876800"/>
            <a:ext cx="2990850" cy="4381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0" name="Google Shape;850;p28"/>
          <p:cNvSpPr/>
          <p:nvPr/>
        </p:nvSpPr>
        <p:spPr>
          <a:xfrm>
            <a:off x="895350" y="4905375"/>
            <a:ext cx="32385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04</a:t>
            </a:r>
            <a:endParaRPr/>
          </a:p>
        </p:txBody>
      </p:sp>
      <p:sp>
        <p:nvSpPr>
          <p:cNvPr id="851" name="Google Shape;851;p28"/>
          <p:cNvSpPr/>
          <p:nvPr/>
        </p:nvSpPr>
        <p:spPr>
          <a:xfrm>
            <a:off x="1276350" y="4905375"/>
            <a:ext cx="22479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Erros citam conexão</a:t>
            </a:r>
            <a:endParaRPr/>
          </a:p>
        </p:txBody>
      </p:sp>
      <p:sp>
        <p:nvSpPr>
          <p:cNvPr id="852" name="Google Shape;852;p28"/>
          <p:cNvSpPr/>
          <p:nvPr/>
        </p:nvSpPr>
        <p:spPr>
          <a:xfrm>
            <a:off x="4257675" y="2476500"/>
            <a:ext cx="3333750" cy="306705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3" name="Google Shape;853;p28"/>
          <p:cNvSpPr/>
          <p:nvPr/>
        </p:nvSpPr>
        <p:spPr>
          <a:xfrm>
            <a:off x="4448175" y="2667000"/>
            <a:ext cx="29527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IMPACTOS</a:t>
            </a:r>
            <a:endParaRPr/>
          </a:p>
        </p:txBody>
      </p:sp>
      <p:sp>
        <p:nvSpPr>
          <p:cNvPr id="854" name="Google Shape;854;p28"/>
          <p:cNvSpPr/>
          <p:nvPr/>
        </p:nvSpPr>
        <p:spPr>
          <a:xfrm>
            <a:off x="4429125" y="3219450"/>
            <a:ext cx="2990850" cy="4381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5" name="Google Shape;855;p28"/>
          <p:cNvSpPr/>
          <p:nvPr/>
        </p:nvSpPr>
        <p:spPr>
          <a:xfrm>
            <a:off x="4524375" y="3248025"/>
            <a:ext cx="32385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01</a:t>
            </a:r>
            <a:endParaRPr/>
          </a:p>
        </p:txBody>
      </p:sp>
      <p:sp>
        <p:nvSpPr>
          <p:cNvPr id="856" name="Google Shape;856;p28"/>
          <p:cNvSpPr/>
          <p:nvPr/>
        </p:nvSpPr>
        <p:spPr>
          <a:xfrm>
            <a:off x="4905375" y="3248025"/>
            <a:ext cx="22479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Leitura de dados internos</a:t>
            </a:r>
            <a:endParaRPr/>
          </a:p>
        </p:txBody>
      </p:sp>
      <p:sp>
        <p:nvSpPr>
          <p:cNvPr id="857" name="Google Shape;857;p28"/>
          <p:cNvSpPr/>
          <p:nvPr/>
        </p:nvSpPr>
        <p:spPr>
          <a:xfrm>
            <a:off x="4429125" y="3771900"/>
            <a:ext cx="2990850" cy="4381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8" name="Google Shape;858;p28"/>
          <p:cNvSpPr/>
          <p:nvPr/>
        </p:nvSpPr>
        <p:spPr>
          <a:xfrm>
            <a:off x="4524375" y="3800475"/>
            <a:ext cx="32385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02</a:t>
            </a:r>
            <a:endParaRPr/>
          </a:p>
        </p:txBody>
      </p:sp>
      <p:sp>
        <p:nvSpPr>
          <p:cNvPr id="859" name="Google Shape;859;p28"/>
          <p:cNvSpPr/>
          <p:nvPr/>
        </p:nvSpPr>
        <p:spPr>
          <a:xfrm>
            <a:off x="4905375" y="3800475"/>
            <a:ext cx="22479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Ações administrativas</a:t>
            </a:r>
            <a:endParaRPr/>
          </a:p>
        </p:txBody>
      </p:sp>
      <p:sp>
        <p:nvSpPr>
          <p:cNvPr id="860" name="Google Shape;860;p28"/>
          <p:cNvSpPr/>
          <p:nvPr/>
        </p:nvSpPr>
        <p:spPr>
          <a:xfrm>
            <a:off x="4429125" y="4324350"/>
            <a:ext cx="2990850" cy="4381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1" name="Google Shape;861;p28"/>
          <p:cNvSpPr/>
          <p:nvPr/>
        </p:nvSpPr>
        <p:spPr>
          <a:xfrm>
            <a:off x="4524375" y="4352925"/>
            <a:ext cx="32385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03</a:t>
            </a:r>
            <a:endParaRPr/>
          </a:p>
        </p:txBody>
      </p:sp>
      <p:sp>
        <p:nvSpPr>
          <p:cNvPr id="862" name="Google Shape;862;p28"/>
          <p:cNvSpPr/>
          <p:nvPr/>
        </p:nvSpPr>
        <p:spPr>
          <a:xfrm>
            <a:off x="4905375" y="4352925"/>
            <a:ext cx="22479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Acesso À credenciais</a:t>
            </a:r>
            <a:endParaRPr/>
          </a:p>
        </p:txBody>
      </p:sp>
      <p:sp>
        <p:nvSpPr>
          <p:cNvPr id="863" name="Google Shape;863;p28"/>
          <p:cNvSpPr/>
          <p:nvPr/>
        </p:nvSpPr>
        <p:spPr>
          <a:xfrm>
            <a:off x="4429125" y="4876800"/>
            <a:ext cx="2990850" cy="4381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4" name="Google Shape;864;p28"/>
          <p:cNvSpPr/>
          <p:nvPr/>
        </p:nvSpPr>
        <p:spPr>
          <a:xfrm>
            <a:off x="4524375" y="4905375"/>
            <a:ext cx="32385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04</a:t>
            </a:r>
            <a:endParaRPr/>
          </a:p>
        </p:txBody>
      </p:sp>
      <p:sp>
        <p:nvSpPr>
          <p:cNvPr id="865" name="Google Shape;865;p28"/>
          <p:cNvSpPr/>
          <p:nvPr/>
        </p:nvSpPr>
        <p:spPr>
          <a:xfrm>
            <a:off x="4905375" y="4905375"/>
            <a:ext cx="224790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Falsificação de origem</a:t>
            </a:r>
            <a:endParaRPr/>
          </a:p>
        </p:txBody>
      </p:sp>
      <p:sp>
        <p:nvSpPr>
          <p:cNvPr id="866" name="Google Shape;866;p28"/>
          <p:cNvSpPr/>
          <p:nvPr/>
        </p:nvSpPr>
        <p:spPr>
          <a:xfrm>
            <a:off x="7886700" y="2476500"/>
            <a:ext cx="3648075" cy="306705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7" name="Google Shape;867;p28"/>
          <p:cNvSpPr/>
          <p:nvPr/>
        </p:nvSpPr>
        <p:spPr>
          <a:xfrm>
            <a:off x="8077200" y="2667000"/>
            <a:ext cx="3267075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DEFESAS</a:t>
            </a:r>
            <a:endParaRPr/>
          </a:p>
        </p:txBody>
      </p:sp>
      <p:sp>
        <p:nvSpPr>
          <p:cNvPr id="868" name="Google Shape;868;p28"/>
          <p:cNvSpPr/>
          <p:nvPr/>
        </p:nvSpPr>
        <p:spPr>
          <a:xfrm>
            <a:off x="8058150" y="3219450"/>
            <a:ext cx="3305175" cy="4381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9" name="Google Shape;869;p28"/>
          <p:cNvSpPr/>
          <p:nvPr/>
        </p:nvSpPr>
        <p:spPr>
          <a:xfrm>
            <a:off x="8153400" y="3248025"/>
            <a:ext cx="32385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01</a:t>
            </a:r>
            <a:endParaRPr/>
          </a:p>
        </p:txBody>
      </p:sp>
      <p:sp>
        <p:nvSpPr>
          <p:cNvPr id="870" name="Google Shape;870;p28"/>
          <p:cNvSpPr/>
          <p:nvPr/>
        </p:nvSpPr>
        <p:spPr>
          <a:xfrm>
            <a:off x="8534400" y="3248025"/>
            <a:ext cx="2562225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Allowlist de destinos</a:t>
            </a:r>
            <a:endParaRPr/>
          </a:p>
        </p:txBody>
      </p:sp>
      <p:sp>
        <p:nvSpPr>
          <p:cNvPr id="871" name="Google Shape;871;p28"/>
          <p:cNvSpPr/>
          <p:nvPr/>
        </p:nvSpPr>
        <p:spPr>
          <a:xfrm>
            <a:off x="8058150" y="3771900"/>
            <a:ext cx="3305175" cy="4381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2" name="Google Shape;872;p28"/>
          <p:cNvSpPr/>
          <p:nvPr/>
        </p:nvSpPr>
        <p:spPr>
          <a:xfrm>
            <a:off x="8153400" y="3800475"/>
            <a:ext cx="32385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02</a:t>
            </a:r>
            <a:endParaRPr/>
          </a:p>
        </p:txBody>
      </p:sp>
      <p:sp>
        <p:nvSpPr>
          <p:cNvPr id="873" name="Google Shape;873;p28"/>
          <p:cNvSpPr/>
          <p:nvPr/>
        </p:nvSpPr>
        <p:spPr>
          <a:xfrm>
            <a:off x="8534400" y="3800475"/>
            <a:ext cx="2562225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Bloqueio após resolução DNS</a:t>
            </a:r>
            <a:endParaRPr/>
          </a:p>
        </p:txBody>
      </p:sp>
      <p:sp>
        <p:nvSpPr>
          <p:cNvPr id="874" name="Google Shape;874;p28"/>
          <p:cNvSpPr/>
          <p:nvPr/>
        </p:nvSpPr>
        <p:spPr>
          <a:xfrm>
            <a:off x="8058150" y="4324350"/>
            <a:ext cx="3305175" cy="4381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5" name="Google Shape;875;p28"/>
          <p:cNvSpPr/>
          <p:nvPr/>
        </p:nvSpPr>
        <p:spPr>
          <a:xfrm>
            <a:off x="8153400" y="4352925"/>
            <a:ext cx="32385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03</a:t>
            </a:r>
            <a:endParaRPr/>
          </a:p>
        </p:txBody>
      </p:sp>
      <p:sp>
        <p:nvSpPr>
          <p:cNvPr id="876" name="Google Shape;876;p28"/>
          <p:cNvSpPr/>
          <p:nvPr/>
        </p:nvSpPr>
        <p:spPr>
          <a:xfrm>
            <a:off x="8534400" y="4352925"/>
            <a:ext cx="2562225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Revalidar redirecionamentos</a:t>
            </a:r>
            <a:endParaRPr/>
          </a:p>
        </p:txBody>
      </p:sp>
      <p:sp>
        <p:nvSpPr>
          <p:cNvPr id="877" name="Google Shape;877;p28"/>
          <p:cNvSpPr/>
          <p:nvPr/>
        </p:nvSpPr>
        <p:spPr>
          <a:xfrm>
            <a:off x="8058150" y="4876800"/>
            <a:ext cx="3305175" cy="438150"/>
          </a:xfrm>
          <a:prstGeom prst="rect">
            <a:avLst/>
          </a:prstGeom>
          <a:solidFill>
            <a:srgbClr val="0B1019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8" name="Google Shape;878;p28"/>
          <p:cNvSpPr/>
          <p:nvPr/>
        </p:nvSpPr>
        <p:spPr>
          <a:xfrm>
            <a:off x="8153400" y="4905375"/>
            <a:ext cx="323850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04</a:t>
            </a:r>
            <a:endParaRPr/>
          </a:p>
        </p:txBody>
      </p:sp>
      <p:sp>
        <p:nvSpPr>
          <p:cNvPr id="879" name="Google Shape;879;p28"/>
          <p:cNvSpPr/>
          <p:nvPr/>
        </p:nvSpPr>
        <p:spPr>
          <a:xfrm>
            <a:off x="8534400" y="4905375"/>
            <a:ext cx="2562225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>
                <a:solidFill>
                  <a:srgbClr val="F2F5FA"/>
                </a:solidFill>
                <a:latin typeface="Inter"/>
                <a:ea typeface="Inter"/>
                <a:cs typeface="Inter"/>
                <a:sym typeface="Inter"/>
              </a:rPr>
              <a:t>Restringir saída e autenticar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B1019"/>
        </a:solidFill>
      </p:bgPr>
    </p:bg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5" name="Google Shape;885;p29"/>
          <p:cNvCxnSpPr/>
          <p:nvPr/>
        </p:nvCxnSpPr>
        <p:spPr>
          <a:xfrm>
            <a:off x="841248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86" name="Google Shape;886;p29"/>
          <p:cNvCxnSpPr/>
          <p:nvPr/>
        </p:nvCxnSpPr>
        <p:spPr>
          <a:xfrm>
            <a:off x="885132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87" name="Google Shape;887;p29"/>
          <p:cNvCxnSpPr/>
          <p:nvPr/>
        </p:nvCxnSpPr>
        <p:spPr>
          <a:xfrm>
            <a:off x="929016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88" name="Google Shape;888;p29"/>
          <p:cNvCxnSpPr/>
          <p:nvPr/>
        </p:nvCxnSpPr>
        <p:spPr>
          <a:xfrm>
            <a:off x="972900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89" name="Google Shape;889;p29"/>
          <p:cNvCxnSpPr/>
          <p:nvPr/>
        </p:nvCxnSpPr>
        <p:spPr>
          <a:xfrm>
            <a:off x="1016784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90" name="Google Shape;890;p29"/>
          <p:cNvCxnSpPr/>
          <p:nvPr/>
        </p:nvCxnSpPr>
        <p:spPr>
          <a:xfrm>
            <a:off x="1060704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91" name="Google Shape;891;p29"/>
          <p:cNvCxnSpPr/>
          <p:nvPr/>
        </p:nvCxnSpPr>
        <p:spPr>
          <a:xfrm>
            <a:off x="1104588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92" name="Google Shape;892;p29"/>
          <p:cNvCxnSpPr/>
          <p:nvPr/>
        </p:nvCxnSpPr>
        <p:spPr>
          <a:xfrm>
            <a:off x="1148472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93" name="Google Shape;893;p29"/>
          <p:cNvCxnSpPr/>
          <p:nvPr/>
        </p:nvCxnSpPr>
        <p:spPr>
          <a:xfrm>
            <a:off x="11923560" y="0"/>
            <a:ext cx="300" cy="68580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94" name="Google Shape;894;p29"/>
          <p:cNvCxnSpPr/>
          <p:nvPr/>
        </p:nvCxnSpPr>
        <p:spPr>
          <a:xfrm>
            <a:off x="8412480" y="22860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95" name="Google Shape;895;p29"/>
          <p:cNvCxnSpPr/>
          <p:nvPr/>
        </p:nvCxnSpPr>
        <p:spPr>
          <a:xfrm>
            <a:off x="8412480" y="37396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96" name="Google Shape;896;p29"/>
          <p:cNvCxnSpPr/>
          <p:nvPr/>
        </p:nvCxnSpPr>
        <p:spPr>
          <a:xfrm>
            <a:off x="8412480" y="417852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97" name="Google Shape;897;p29"/>
          <p:cNvCxnSpPr/>
          <p:nvPr/>
        </p:nvCxnSpPr>
        <p:spPr>
          <a:xfrm>
            <a:off x="8412480" y="461772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98" name="Google Shape;898;p29"/>
          <p:cNvCxnSpPr/>
          <p:nvPr/>
        </p:nvCxnSpPr>
        <p:spPr>
          <a:xfrm>
            <a:off x="8412480" y="505656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99" name="Google Shape;899;p29"/>
          <p:cNvCxnSpPr/>
          <p:nvPr/>
        </p:nvCxnSpPr>
        <p:spPr>
          <a:xfrm>
            <a:off x="8412480" y="549540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00" name="Google Shape;900;p29"/>
          <p:cNvCxnSpPr/>
          <p:nvPr/>
        </p:nvCxnSpPr>
        <p:spPr>
          <a:xfrm>
            <a:off x="8412480" y="593424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01" name="Google Shape;901;p29"/>
          <p:cNvCxnSpPr/>
          <p:nvPr/>
        </p:nvCxnSpPr>
        <p:spPr>
          <a:xfrm>
            <a:off x="8412480" y="63730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02" name="Google Shape;902;p29"/>
          <p:cNvCxnSpPr/>
          <p:nvPr/>
        </p:nvCxnSpPr>
        <p:spPr>
          <a:xfrm>
            <a:off x="8412480" y="6812280"/>
            <a:ext cx="3778800" cy="300"/>
          </a:xfrm>
          <a:prstGeom prst="straightConnector1">
            <a:avLst/>
          </a:prstGeom>
          <a:noFill/>
          <a:ln cap="flat" cmpd="sng" w="9525">
            <a:solidFill>
              <a:srgbClr val="27334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03" name="Google Shape;903;p29"/>
          <p:cNvSpPr/>
          <p:nvPr/>
        </p:nvSpPr>
        <p:spPr>
          <a:xfrm>
            <a:off x="0" y="0"/>
            <a:ext cx="82200" cy="685770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4" name="Google Shape;904;p29"/>
          <p:cNvSpPr/>
          <p:nvPr/>
        </p:nvSpPr>
        <p:spPr>
          <a:xfrm>
            <a:off x="511920" y="292680"/>
            <a:ext cx="2834400" cy="36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ExploitCamp</a:t>
            </a:r>
            <a:endParaRPr b="0" i="0" sz="2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5" name="Google Shape;905;p29"/>
          <p:cNvSpPr/>
          <p:nvPr/>
        </p:nvSpPr>
        <p:spPr>
          <a:xfrm>
            <a:off x="9509760" y="320040"/>
            <a:ext cx="2057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RED TEAM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06" name="Google Shape;906;p29"/>
          <p:cNvCxnSpPr/>
          <p:nvPr/>
        </p:nvCxnSpPr>
        <p:spPr>
          <a:xfrm>
            <a:off x="511920" y="6364080"/>
            <a:ext cx="11155800" cy="300"/>
          </a:xfrm>
          <a:prstGeom prst="straightConnector1">
            <a:avLst/>
          </a:prstGeom>
          <a:noFill/>
          <a:ln cap="flat" cmpd="sng" w="1007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07" name="Google Shape;907;p29"/>
          <p:cNvSpPr/>
          <p:nvPr/>
        </p:nvSpPr>
        <p:spPr>
          <a:xfrm>
            <a:off x="511920" y="6464880"/>
            <a:ext cx="5303100" cy="15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CONTEÚDO</a:t>
            </a:r>
            <a:endParaRPr b="0" i="0" sz="9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8" name="Google Shape;908;p29"/>
          <p:cNvSpPr/>
          <p:nvPr/>
        </p:nvSpPr>
        <p:spPr>
          <a:xfrm>
            <a:off x="11064240" y="6437520"/>
            <a:ext cx="594000" cy="18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>
                <a:solidFill>
                  <a:srgbClr val="B8C5D5"/>
                </a:solidFill>
                <a:latin typeface="Inter"/>
                <a:ea typeface="Inter"/>
                <a:cs typeface="Inter"/>
                <a:sym typeface="Inter"/>
              </a:rPr>
              <a:t>15</a:t>
            </a:r>
            <a:endParaRPr b="0" i="0" sz="10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9" name="Google Shape;909;p29"/>
          <p:cNvSpPr/>
          <p:nvPr/>
        </p:nvSpPr>
        <p:spPr>
          <a:xfrm>
            <a:off x="621720" y="932760"/>
            <a:ext cx="6949200" cy="25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US" sz="1100">
                <a:solidFill>
                  <a:srgbClr val="FF6573"/>
                </a:solidFill>
                <a:latin typeface="Inter"/>
                <a:ea typeface="Inter"/>
                <a:cs typeface="Inter"/>
                <a:sym typeface="Inter"/>
              </a:rPr>
              <a:t>Atividade Prática</a:t>
            </a:r>
            <a:endParaRPr b="0" i="0" sz="11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0" name="Google Shape;910;p29"/>
          <p:cNvSpPr/>
          <p:nvPr/>
        </p:nvSpPr>
        <p:spPr>
          <a:xfrm>
            <a:off x="621720" y="1307520"/>
            <a:ext cx="10012200" cy="65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lang="en-US" sz="3400">
                <a:solidFill>
                  <a:srgbClr val="F2F5FA"/>
                </a:solidFill>
                <a:latin typeface="Space Grotesk"/>
                <a:ea typeface="Space Grotesk"/>
                <a:cs typeface="Space Grotesk"/>
                <a:sym typeface="Space Grotesk"/>
              </a:rPr>
              <a:t>CTF no PortSwigger + Extra HTB</a:t>
            </a:r>
            <a:endParaRPr b="0" i="0" sz="3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1" name="Google Shape;911;p29"/>
          <p:cNvSpPr/>
          <p:nvPr/>
        </p:nvSpPr>
        <p:spPr>
          <a:xfrm>
            <a:off x="621720" y="2066400"/>
            <a:ext cx="612300" cy="54300"/>
          </a:xfrm>
          <a:prstGeom prst="rect">
            <a:avLst/>
          </a:prstGeom>
          <a:solidFill>
            <a:srgbClr val="FF6573"/>
          </a:solidFill>
          <a:ln cap="flat" cmpd="sng" w="12600">
            <a:solidFill>
              <a:srgbClr val="FF657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2" name="Google Shape;912;p29"/>
          <p:cNvSpPr/>
          <p:nvPr/>
        </p:nvSpPr>
        <p:spPr>
          <a:xfrm>
            <a:off x="628650" y="2476500"/>
            <a:ext cx="2469600" cy="154290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" name="Google Shape;913;p29"/>
          <p:cNvSpPr/>
          <p:nvPr/>
        </p:nvSpPr>
        <p:spPr>
          <a:xfrm>
            <a:off x="1090200" y="2677475"/>
            <a:ext cx="154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LAB 01</a:t>
            </a:r>
            <a:endParaRPr/>
          </a:p>
        </p:txBody>
      </p:sp>
      <p:sp>
        <p:nvSpPr>
          <p:cNvPr id="914" name="Google Shape;914;p29"/>
          <p:cNvSpPr/>
          <p:nvPr/>
        </p:nvSpPr>
        <p:spPr>
          <a:xfrm>
            <a:off x="764100" y="3162150"/>
            <a:ext cx="2219400" cy="79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>
                <a:solidFill>
                  <a:schemeClr val="lt1"/>
                </a:solidFill>
                <a:latin typeface="Space Grotesk"/>
                <a:ea typeface="Space Grotesk"/>
                <a:cs typeface="Space Grotesk"/>
                <a:sym typeface="Space Grotesk"/>
              </a:rPr>
              <a:t>SSRF contra a própria aplicação</a:t>
            </a:r>
            <a:endParaRPr b="1">
              <a:solidFill>
                <a:schemeClr val="lt1"/>
              </a:solidFill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>
                <a:solidFill>
                  <a:srgbClr val="00FF00"/>
                </a:solidFill>
                <a:latin typeface="Space Grotesk"/>
                <a:ea typeface="Space Grotesk"/>
                <a:cs typeface="Space Grotesk"/>
                <a:sym typeface="Space Grotesk"/>
              </a:rPr>
              <a:t>EASY</a:t>
            </a:r>
            <a:endParaRPr b="1">
              <a:solidFill>
                <a:srgbClr val="00FF00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915" name="Google Shape;915;p29"/>
          <p:cNvSpPr/>
          <p:nvPr/>
        </p:nvSpPr>
        <p:spPr>
          <a:xfrm>
            <a:off x="3397800" y="2476500"/>
            <a:ext cx="2469600" cy="154290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6" name="Google Shape;916;p29"/>
          <p:cNvSpPr/>
          <p:nvPr/>
        </p:nvSpPr>
        <p:spPr>
          <a:xfrm>
            <a:off x="3859350" y="2677475"/>
            <a:ext cx="154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LAB 02</a:t>
            </a:r>
            <a:endParaRPr/>
          </a:p>
        </p:txBody>
      </p:sp>
      <p:sp>
        <p:nvSpPr>
          <p:cNvPr id="917" name="Google Shape;917;p29"/>
          <p:cNvSpPr/>
          <p:nvPr/>
        </p:nvSpPr>
        <p:spPr>
          <a:xfrm>
            <a:off x="3533250" y="3162150"/>
            <a:ext cx="2219400" cy="79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>
                <a:solidFill>
                  <a:schemeClr val="lt1"/>
                </a:solidFill>
                <a:latin typeface="Space Grotesk"/>
                <a:ea typeface="Space Grotesk"/>
                <a:cs typeface="Space Grotesk"/>
                <a:sym typeface="Space Grotesk"/>
              </a:rPr>
              <a:t>SSRF contra outro sistema</a:t>
            </a:r>
            <a:endParaRPr b="1">
              <a:solidFill>
                <a:schemeClr val="lt1"/>
              </a:solidFill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>
                <a:solidFill>
                  <a:srgbClr val="00FF00"/>
                </a:solidFill>
                <a:latin typeface="Space Grotesk"/>
                <a:ea typeface="Space Grotesk"/>
                <a:cs typeface="Space Grotesk"/>
                <a:sym typeface="Space Grotesk"/>
              </a:rPr>
              <a:t>EASY</a:t>
            </a:r>
            <a:endParaRPr b="1">
              <a:solidFill>
                <a:srgbClr val="00FF00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918" name="Google Shape;918;p29"/>
          <p:cNvSpPr/>
          <p:nvPr/>
        </p:nvSpPr>
        <p:spPr>
          <a:xfrm>
            <a:off x="6218725" y="2476500"/>
            <a:ext cx="2469600" cy="154290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9" name="Google Shape;919;p29"/>
          <p:cNvSpPr/>
          <p:nvPr/>
        </p:nvSpPr>
        <p:spPr>
          <a:xfrm>
            <a:off x="6680275" y="2677475"/>
            <a:ext cx="154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LAB 03</a:t>
            </a:r>
            <a:endParaRPr/>
          </a:p>
        </p:txBody>
      </p:sp>
      <p:sp>
        <p:nvSpPr>
          <p:cNvPr id="920" name="Google Shape;920;p29"/>
          <p:cNvSpPr/>
          <p:nvPr/>
        </p:nvSpPr>
        <p:spPr>
          <a:xfrm>
            <a:off x="6354175" y="3162150"/>
            <a:ext cx="2219400" cy="79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>
                <a:solidFill>
                  <a:schemeClr val="lt1"/>
                </a:solidFill>
                <a:latin typeface="Space Grotesk"/>
                <a:ea typeface="Space Grotesk"/>
                <a:cs typeface="Space Grotesk"/>
                <a:sym typeface="Space Grotesk"/>
              </a:rPr>
              <a:t>Blind SSRF com chamada externa</a:t>
            </a:r>
            <a:endParaRPr b="1">
              <a:solidFill>
                <a:schemeClr val="lt1"/>
              </a:solidFill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>
                <a:solidFill>
                  <a:srgbClr val="FFFF00"/>
                </a:solidFill>
                <a:latin typeface="Space Grotesk"/>
                <a:ea typeface="Space Grotesk"/>
                <a:cs typeface="Space Grotesk"/>
                <a:sym typeface="Space Grotesk"/>
              </a:rPr>
              <a:t>MEDIUM</a:t>
            </a:r>
            <a:endParaRPr b="1">
              <a:solidFill>
                <a:srgbClr val="FFFF00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921" name="Google Shape;921;p29"/>
          <p:cNvSpPr/>
          <p:nvPr/>
        </p:nvSpPr>
        <p:spPr>
          <a:xfrm>
            <a:off x="621725" y="4285250"/>
            <a:ext cx="2469600" cy="154290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2" name="Google Shape;922;p29"/>
          <p:cNvSpPr/>
          <p:nvPr/>
        </p:nvSpPr>
        <p:spPr>
          <a:xfrm>
            <a:off x="1083275" y="4486225"/>
            <a:ext cx="154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LAB 04</a:t>
            </a:r>
            <a:endParaRPr/>
          </a:p>
        </p:txBody>
      </p:sp>
      <p:sp>
        <p:nvSpPr>
          <p:cNvPr id="923" name="Google Shape;923;p29"/>
          <p:cNvSpPr/>
          <p:nvPr/>
        </p:nvSpPr>
        <p:spPr>
          <a:xfrm>
            <a:off x="757175" y="4970900"/>
            <a:ext cx="2219400" cy="79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>
                <a:solidFill>
                  <a:schemeClr val="lt1"/>
                </a:solidFill>
                <a:latin typeface="Space Grotesk"/>
                <a:ea typeface="Space Grotesk"/>
                <a:cs typeface="Space Grotesk"/>
                <a:sym typeface="Space Grotesk"/>
              </a:rPr>
              <a:t>SSRF contra filtro Blacklist</a:t>
            </a:r>
            <a:endParaRPr b="1">
              <a:solidFill>
                <a:schemeClr val="lt1"/>
              </a:solidFill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>
                <a:solidFill>
                  <a:srgbClr val="FFFF00"/>
                </a:solidFill>
                <a:latin typeface="Space Grotesk"/>
                <a:ea typeface="Space Grotesk"/>
                <a:cs typeface="Space Grotesk"/>
                <a:sym typeface="Space Grotesk"/>
              </a:rPr>
              <a:t>MEDIUM</a:t>
            </a:r>
            <a:endParaRPr b="1">
              <a:solidFill>
                <a:srgbClr val="FFFF00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924" name="Google Shape;924;p29"/>
          <p:cNvSpPr/>
          <p:nvPr/>
        </p:nvSpPr>
        <p:spPr>
          <a:xfrm>
            <a:off x="3397800" y="4389913"/>
            <a:ext cx="2469600" cy="154290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5" name="Google Shape;925;p29"/>
          <p:cNvSpPr/>
          <p:nvPr/>
        </p:nvSpPr>
        <p:spPr>
          <a:xfrm>
            <a:off x="3859350" y="4590888"/>
            <a:ext cx="154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LAB 05</a:t>
            </a:r>
            <a:endParaRPr/>
          </a:p>
        </p:txBody>
      </p:sp>
      <p:sp>
        <p:nvSpPr>
          <p:cNvPr id="926" name="Google Shape;926;p29"/>
          <p:cNvSpPr/>
          <p:nvPr/>
        </p:nvSpPr>
        <p:spPr>
          <a:xfrm>
            <a:off x="3533250" y="5075563"/>
            <a:ext cx="2219400" cy="79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>
                <a:solidFill>
                  <a:schemeClr val="lt1"/>
                </a:solidFill>
                <a:latin typeface="Space Grotesk"/>
                <a:ea typeface="Space Grotesk"/>
                <a:cs typeface="Space Grotesk"/>
                <a:sym typeface="Space Grotesk"/>
              </a:rPr>
              <a:t>SSRF com falha de OpenRedirect</a:t>
            </a:r>
            <a:endParaRPr b="1">
              <a:solidFill>
                <a:schemeClr val="lt1"/>
              </a:solidFill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>
                <a:solidFill>
                  <a:srgbClr val="FFFF00"/>
                </a:solidFill>
                <a:latin typeface="Space Grotesk"/>
                <a:ea typeface="Space Grotesk"/>
                <a:cs typeface="Space Grotesk"/>
                <a:sym typeface="Space Grotesk"/>
              </a:rPr>
              <a:t>MEDIUM</a:t>
            </a:r>
            <a:endParaRPr b="1">
              <a:solidFill>
                <a:srgbClr val="FFFF00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927" name="Google Shape;927;p29"/>
          <p:cNvSpPr/>
          <p:nvPr/>
        </p:nvSpPr>
        <p:spPr>
          <a:xfrm>
            <a:off x="6215263" y="4420275"/>
            <a:ext cx="2469600" cy="154290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8" name="Google Shape;928;p29"/>
          <p:cNvSpPr/>
          <p:nvPr/>
        </p:nvSpPr>
        <p:spPr>
          <a:xfrm>
            <a:off x="6676813" y="4621250"/>
            <a:ext cx="154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LAB 06</a:t>
            </a:r>
            <a:endParaRPr/>
          </a:p>
        </p:txBody>
      </p:sp>
      <p:sp>
        <p:nvSpPr>
          <p:cNvPr id="929" name="Google Shape;929;p29"/>
          <p:cNvSpPr/>
          <p:nvPr/>
        </p:nvSpPr>
        <p:spPr>
          <a:xfrm>
            <a:off x="6350713" y="5105925"/>
            <a:ext cx="2219400" cy="79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>
                <a:solidFill>
                  <a:schemeClr val="lt1"/>
                </a:solidFill>
                <a:latin typeface="Space Grotesk"/>
                <a:ea typeface="Space Grotesk"/>
                <a:cs typeface="Space Grotesk"/>
                <a:sym typeface="Space Grotesk"/>
              </a:rPr>
              <a:t>SSRF com Whitelist Block</a:t>
            </a:r>
            <a:endParaRPr b="1">
              <a:solidFill>
                <a:schemeClr val="lt1"/>
              </a:solidFill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>
                <a:solidFill>
                  <a:srgbClr val="FF0000"/>
                </a:solidFill>
                <a:latin typeface="Space Grotesk"/>
                <a:ea typeface="Space Grotesk"/>
                <a:cs typeface="Space Grotesk"/>
                <a:sym typeface="Space Grotesk"/>
              </a:rPr>
              <a:t>AVANÇADO</a:t>
            </a:r>
            <a:endParaRPr b="1">
              <a:solidFill>
                <a:srgbClr val="FF0000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  <p:sp>
        <p:nvSpPr>
          <p:cNvPr id="930" name="Google Shape;930;p29"/>
          <p:cNvSpPr/>
          <p:nvPr/>
        </p:nvSpPr>
        <p:spPr>
          <a:xfrm>
            <a:off x="8933375" y="2492650"/>
            <a:ext cx="2469600" cy="3441900"/>
          </a:xfrm>
          <a:prstGeom prst="rect">
            <a:avLst/>
          </a:prstGeom>
          <a:solidFill>
            <a:srgbClr val="151E2B"/>
          </a:solidFill>
          <a:ln cap="flat" cmpd="sng" w="9525">
            <a:solidFill>
              <a:srgbClr val="33425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1" name="Google Shape;931;p29"/>
          <p:cNvSpPr/>
          <p:nvPr/>
        </p:nvSpPr>
        <p:spPr>
          <a:xfrm>
            <a:off x="9394925" y="2940985"/>
            <a:ext cx="15465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8100" lIns="76200" spcFirstLastPara="1" rIns="76200" wrap="square" tIns="381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US" sz="2400">
                <a:solidFill>
                  <a:srgbClr val="FF6573"/>
                </a:solidFill>
                <a:latin typeface="Space Grotesk"/>
                <a:ea typeface="Space Grotesk"/>
                <a:cs typeface="Space Grotesk"/>
                <a:sym typeface="Space Grotesk"/>
              </a:rPr>
              <a:t>LAB HTB</a:t>
            </a:r>
            <a:endParaRPr sz="2400"/>
          </a:p>
        </p:txBody>
      </p:sp>
      <p:sp>
        <p:nvSpPr>
          <p:cNvPr id="932" name="Google Shape;932;p29"/>
          <p:cNvSpPr/>
          <p:nvPr/>
        </p:nvSpPr>
        <p:spPr>
          <a:xfrm>
            <a:off x="9370013" y="3739675"/>
            <a:ext cx="1757100" cy="108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2000">
                <a:solidFill>
                  <a:schemeClr val="lt1"/>
                </a:solidFill>
                <a:latin typeface="Space Grotesk"/>
                <a:ea typeface="Space Grotesk"/>
                <a:cs typeface="Space Grotesk"/>
                <a:sym typeface="Space Grotesk"/>
              </a:rPr>
              <a:t>NomadNotes</a:t>
            </a:r>
            <a:endParaRPr b="1" sz="2000">
              <a:solidFill>
                <a:schemeClr val="lt1"/>
              </a:solidFill>
              <a:latin typeface="Space Grotesk"/>
              <a:ea typeface="Space Grotesk"/>
              <a:cs typeface="Space Grotesk"/>
              <a:sym typeface="Space Grotesk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-US" sz="2000">
                <a:solidFill>
                  <a:srgbClr val="9900FF"/>
                </a:solidFill>
                <a:latin typeface="Space Grotesk"/>
                <a:ea typeface="Space Grotesk"/>
                <a:cs typeface="Space Grotesk"/>
                <a:sym typeface="Space Grotesk"/>
              </a:rPr>
              <a:t>MONSTER</a:t>
            </a:r>
            <a:endParaRPr b="1" sz="2000">
              <a:solidFill>
                <a:srgbClr val="9900FF"/>
              </a:solidFill>
              <a:latin typeface="Space Grotesk"/>
              <a:ea typeface="Space Grotesk"/>
              <a:cs typeface="Space Grotesk"/>
              <a:sym typeface="Space Grotes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